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93" r:id="rId30"/>
    <p:sldId id="294" r:id="rId31"/>
    <p:sldId id="287" r:id="rId32"/>
    <p:sldId id="288" r:id="rId33"/>
    <p:sldId id="289" r:id="rId34"/>
    <p:sldId id="290" r:id="rId35"/>
    <p:sldId id="29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297" autoAdjust="0"/>
    <p:restoredTop sz="94660"/>
  </p:normalViewPr>
  <p:slideViewPr>
    <p:cSldViewPr>
      <p:cViewPr>
        <p:scale>
          <a:sx n="90" d="100"/>
          <a:sy n="90" d="100"/>
        </p:scale>
        <p:origin x="-78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4A13-E04A-45AB-9834-BE7236B1910C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3E569-E0C0-4DEC-A434-89550652E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3E569-E0C0-4DEC-A434-89550652E4D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5BDBD-DFD7-4DA6-9DD0-9361E8AC0A97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C81968-2368-4AF8-BBD6-13848890E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5BDBD-DFD7-4DA6-9DD0-9361E8AC0A97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1968-2368-4AF8-BBD6-13848890E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5BDBD-DFD7-4DA6-9DD0-9361E8AC0A97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1968-2368-4AF8-BBD6-13848890E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C5BDBD-DFD7-4DA6-9DD0-9361E8AC0A97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0C81968-2368-4AF8-BBD6-13848890E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5BDBD-DFD7-4DA6-9DD0-9361E8AC0A97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1968-2368-4AF8-BBD6-13848890E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5BDBD-DFD7-4DA6-9DD0-9361E8AC0A97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1968-2368-4AF8-BBD6-13848890E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1968-2368-4AF8-BBD6-13848890E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5BDBD-DFD7-4DA6-9DD0-9361E8AC0A97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5BDBD-DFD7-4DA6-9DD0-9361E8AC0A97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1968-2368-4AF8-BBD6-13848890E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5BDBD-DFD7-4DA6-9DD0-9361E8AC0A97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1968-2368-4AF8-BBD6-13848890E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C5BDBD-DFD7-4DA6-9DD0-9361E8AC0A97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0C81968-2368-4AF8-BBD6-13848890E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5BDBD-DFD7-4DA6-9DD0-9361E8AC0A97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C81968-2368-4AF8-BBD6-13848890E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C5BDBD-DFD7-4DA6-9DD0-9361E8AC0A97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0C81968-2368-4AF8-BBD6-13848890E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85926"/>
            <a:ext cx="8305800" cy="1571636"/>
          </a:xfrm>
        </p:spPr>
        <p:txBody>
          <a:bodyPr>
            <a:noAutofit/>
          </a:bodyPr>
          <a:lstStyle/>
          <a:p>
            <a:pPr rtl="1"/>
            <a:r>
              <a:rPr lang="fa-IR" sz="8800" b="1" smtClean="0">
                <a:cs typeface="B Mitra" pitchFamily="2" charset="-78"/>
              </a:rPr>
              <a:t>ضوابط </a:t>
            </a:r>
            <a:r>
              <a:rPr sz="8800" b="1" smtClean="0">
                <a:cs typeface="B Mitra" pitchFamily="2" charset="-78"/>
              </a:rPr>
              <a:t>gmp</a:t>
            </a:r>
            <a:endParaRPr lang="en-US" sz="8800" b="1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9058" y="738692"/>
            <a:ext cx="53578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ctr" rtl="1">
              <a:lnSpc>
                <a:spcPct val="150000"/>
              </a:lnSpc>
              <a:spcAft>
                <a:spcPts val="1000"/>
              </a:spcAft>
            </a:pPr>
            <a:r>
              <a:rPr lang="fa-IR" sz="3200" dirty="0" smtClean="0">
                <a:latin typeface="Calibri"/>
                <a:ea typeface="Calibri"/>
                <a:cs typeface="B Koodak" pitchFamily="2" charset="-78"/>
              </a:rPr>
              <a:t>فضا جهت ماشین آلات</a:t>
            </a:r>
            <a:endParaRPr lang="en-US" sz="3200" dirty="0">
              <a:latin typeface="Calibri"/>
              <a:ea typeface="Calibri"/>
              <a:cs typeface="B Koodak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596" y="1500174"/>
            <a:ext cx="8088336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 pitchFamily="2" charset="-78"/>
              </a:rPr>
              <a:t>پلکان و سکو برای دستگاههای که دارای ارتفاع زیاد می باشند</a:t>
            </a:r>
            <a:endParaRPr lang="en-US" dirty="0" smtClean="0">
              <a:latin typeface="Calibri"/>
              <a:ea typeface="Calibri"/>
              <a:cs typeface="B Nazanin" pitchFamily="2" charset="-78"/>
            </a:endParaRPr>
          </a:p>
          <a:p>
            <a:pPr marL="342900" lvl="0" indent="-342900" algn="r" rtl="1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 pitchFamily="2" charset="-78"/>
              </a:rPr>
              <a:t>حد اقل 1 متر فاصله از دیوار جهت تعمیر دستگاهها و یا ورود وسایل حجیم جهت جابجایی</a:t>
            </a:r>
            <a:endParaRPr lang="en-US" dirty="0" smtClean="0">
              <a:latin typeface="Calibri"/>
              <a:ea typeface="Calibri"/>
              <a:cs typeface="B Nazanin" pitchFamily="2" charset="-78"/>
            </a:endParaRPr>
          </a:p>
          <a:p>
            <a:pPr marL="342900" lvl="0" indent="-342900" algn="r" rtl="1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 pitchFamily="2" charset="-78"/>
              </a:rPr>
              <a:t>فاصله 1 متر در طرف ضلع یا اضلاعی از دستگاه که نیاز به رفت و آمد و سرکشی می باشد</a:t>
            </a:r>
            <a:endParaRPr lang="en-US" dirty="0" smtClean="0">
              <a:latin typeface="Calibri"/>
              <a:ea typeface="Calibri"/>
              <a:cs typeface="B Nazanin" pitchFamily="2" charset="-78"/>
            </a:endParaRPr>
          </a:p>
          <a:p>
            <a:pPr marL="342900" lvl="0" indent="-342900" algn="r" rtl="1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 pitchFamily="2" charset="-78"/>
              </a:rPr>
              <a:t>راههای فرار به هنگام خطر</a:t>
            </a:r>
            <a:endParaRPr lang="en-US" dirty="0">
              <a:latin typeface="Calibri"/>
              <a:ea typeface="Calibri"/>
              <a:cs typeface="B Nazanin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71802" y="4567922"/>
            <a:ext cx="56911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000" dirty="0" smtClean="0">
                <a:latin typeface="Calibri"/>
                <a:ea typeface="Calibri"/>
                <a:cs typeface="B Koodak" pitchFamily="2" charset="-78"/>
              </a:rPr>
              <a:t>فضا جهت مواد حد واسط و بسته بندی</a:t>
            </a:r>
            <a:endParaRPr lang="en-US" sz="3000" dirty="0" smtClean="0">
              <a:latin typeface="Calibri"/>
              <a:ea typeface="Calibri"/>
              <a:cs typeface="B Koodak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43306" y="5214950"/>
            <a:ext cx="5214973" cy="473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r" rtl="1">
              <a:lnSpc>
                <a:spcPct val="150000"/>
              </a:lnSpc>
              <a:spcAft>
                <a:spcPts val="1000"/>
              </a:spcAft>
            </a:pPr>
            <a:r>
              <a:rPr lang="fa-IR" dirty="0" smtClean="0">
                <a:latin typeface="Calibri"/>
                <a:ea typeface="Calibri"/>
                <a:cs typeface="B Nazanin" pitchFamily="2" charset="-78"/>
              </a:rPr>
              <a:t>در فرایند هایی که به صورت بچ می باشد باید لحاض گردد</a:t>
            </a:r>
            <a:endParaRPr lang="en-US" dirty="0" smtClean="0">
              <a:latin typeface="Calibri"/>
              <a:ea typeface="Calibri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43306" y="752757"/>
            <a:ext cx="4643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400" dirty="0" smtClean="0">
                <a:latin typeface="Calibri"/>
                <a:ea typeface="Calibri"/>
                <a:cs typeface="B Koodak" pitchFamily="2" charset="-78"/>
              </a:rPr>
              <a:t>فضا جهت تانک ها و مخازن ذخیره</a:t>
            </a:r>
            <a:endParaRPr lang="en-US" sz="2400" dirty="0">
              <a:cs typeface="B Koodak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5852" y="1291224"/>
            <a:ext cx="77867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r" rtl="1">
              <a:lnSpc>
                <a:spcPct val="150000"/>
              </a:lnSpc>
              <a:spcAft>
                <a:spcPts val="1000"/>
              </a:spcAft>
            </a:pPr>
            <a:r>
              <a:rPr lang="fa-IR" dirty="0" smtClean="0">
                <a:latin typeface="Calibri"/>
                <a:ea typeface="Calibri"/>
                <a:cs typeface="B Nazanin"/>
              </a:rPr>
              <a:t>چون نیازی به تعمیرات ندارند می توان با فاصله 1 متر از دیوار قرار داد (تجهیزاتی که نیاز به تعمیر دارند می بایست در وسط باشند)</a:t>
            </a:r>
            <a:endParaRPr lang="en-US" sz="1100" dirty="0">
              <a:latin typeface="Calibri"/>
              <a:ea typeface="Calibri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7554" y="2786058"/>
            <a:ext cx="52181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dirty="0" smtClean="0">
                <a:latin typeface="Calibri"/>
                <a:ea typeface="Calibri"/>
                <a:cs typeface="B Koodak" pitchFamily="2" charset="-78"/>
              </a:rPr>
              <a:t>فضا جهت تردد وسایل حمل و نقل (لیفتراک ...) </a:t>
            </a:r>
            <a:endParaRPr lang="en-US" sz="2400" dirty="0" smtClean="0">
              <a:latin typeface="Calibri"/>
              <a:ea typeface="Calibri"/>
              <a:cs typeface="B Koodak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9547" y="3286124"/>
            <a:ext cx="76216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r" rtl="1">
              <a:lnSpc>
                <a:spcPct val="150000"/>
              </a:lnSpc>
              <a:spcAft>
                <a:spcPts val="1000"/>
              </a:spcAft>
            </a:pPr>
            <a:r>
              <a:rPr lang="fa-IR" dirty="0" smtClean="0">
                <a:latin typeface="Calibri"/>
                <a:ea typeface="Calibri"/>
                <a:cs typeface="B Nazanin"/>
              </a:rPr>
              <a:t>تردد اینگونه وسایل می بایست راحت صورت گیرد و در صورت نیاز به دور زدن باید فضا کافی باشد</a:t>
            </a:r>
            <a:endParaRPr lang="en-US" sz="1100" dirty="0">
              <a:latin typeface="Calibri"/>
              <a:ea typeface="Calibri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17456" y="4286256"/>
            <a:ext cx="2669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dirty="0" smtClean="0">
                <a:latin typeface="Calibri"/>
                <a:ea typeface="Calibri"/>
                <a:cs typeface="B Koodak" pitchFamily="2" charset="-78"/>
              </a:rPr>
              <a:t>فضا جهت تردد کار کنان</a:t>
            </a:r>
            <a:endParaRPr lang="en-US" sz="2400" dirty="0" smtClean="0">
              <a:latin typeface="Calibri"/>
              <a:ea typeface="Calibri"/>
              <a:cs typeface="B Koodak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1538" y="4857760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r" rtl="1">
              <a:lnSpc>
                <a:spcPct val="150000"/>
              </a:lnSpc>
              <a:spcAft>
                <a:spcPts val="1000"/>
              </a:spcAft>
            </a:pPr>
            <a:r>
              <a:rPr lang="fa-IR" dirty="0" smtClean="0">
                <a:latin typeface="Calibri"/>
                <a:ea typeface="Calibri"/>
                <a:cs typeface="B Nazanin"/>
              </a:rPr>
              <a:t>چنانچه ترافیک سالن کم باشد می توان از راهرو وسایل حمل و نقل استفاده نمود در غیر این صورت باید راهروی جداگانه جهت تردد استفاده نمود.</a:t>
            </a:r>
            <a:endParaRPr lang="en-US" sz="1100" dirty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00298" y="958247"/>
            <a:ext cx="3649043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 smtClean="0">
                <a:latin typeface="Calibri"/>
                <a:ea typeface="Calibri"/>
                <a:cs typeface="B Lotus" pitchFamily="2" charset="-78"/>
              </a:rPr>
              <a:t>ویژگی های سالن تولید</a:t>
            </a:r>
            <a:endParaRPr lang="en-US" sz="2800" b="1" dirty="0">
              <a:latin typeface="Calibri"/>
              <a:ea typeface="Calibri"/>
              <a:cs typeface="B Lotus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1579" y="3104940"/>
            <a:ext cx="7358073" cy="1605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سطوح دیوار ها در سالن تولید و بسته بندی حد اقل تا ارتفاع 4 متر قابل شستشو، مقاوم ، </a:t>
            </a:r>
            <a:br>
              <a:rPr lang="fa-IR" dirty="0" smtClean="0">
                <a:latin typeface="Calibri"/>
                <a:ea typeface="Calibri"/>
                <a:cs typeface="B Nazanin"/>
              </a:rPr>
            </a:br>
            <a:r>
              <a:rPr lang="fa-IR" dirty="0" smtClean="0">
                <a:latin typeface="Calibri"/>
                <a:ea typeface="Calibri"/>
                <a:cs typeface="B Nazanin"/>
              </a:rPr>
              <a:t>بدون منفذ ، ترک، شیار، شکاف، کاملا صاف و صیقلی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342900" lvl="0" indent="-342900" algn="r" rtl="1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انحنا، در قسمت زاویه بین کف و دیوار</a:t>
            </a:r>
            <a:endParaRPr lang="en-US" sz="1100" dirty="0">
              <a:latin typeface="Calibri"/>
              <a:ea typeface="Calibri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72132" y="2143116"/>
            <a:ext cx="2497869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dirty="0" smtClean="0">
                <a:latin typeface="Calibri"/>
                <a:ea typeface="Calibri"/>
                <a:cs typeface="B Nazanin"/>
              </a:rPr>
              <a:t>دیوار ها</a:t>
            </a:r>
            <a:endParaRPr lang="en-US" sz="2800" dirty="0">
              <a:latin typeface="Calibri"/>
              <a:ea typeface="Calibri"/>
              <a:cs typeface="B Lotu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00298" y="785794"/>
            <a:ext cx="3649043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 smtClean="0">
                <a:latin typeface="Calibri"/>
                <a:ea typeface="Calibri"/>
                <a:cs typeface="B Lotus" pitchFamily="2" charset="-78"/>
              </a:rPr>
              <a:t>ویژگی های سالن تولید</a:t>
            </a:r>
            <a:endParaRPr lang="en-US" sz="2800" b="1" dirty="0">
              <a:latin typeface="Calibri"/>
              <a:ea typeface="Calibri"/>
              <a:cs typeface="B Lotus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86578" y="1500174"/>
            <a:ext cx="1428596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  <a:buFont typeface="Symbol"/>
              <a:buChar char=""/>
            </a:pPr>
            <a:r>
              <a:rPr lang="fa-IR" sz="2800" dirty="0" smtClean="0">
                <a:latin typeface="Calibri"/>
                <a:ea typeface="Calibri"/>
                <a:cs typeface="B Nazanin"/>
              </a:rPr>
              <a:t>درب ها </a:t>
            </a:r>
            <a:endParaRPr lang="en-US" sz="2800" dirty="0" smtClean="0">
              <a:latin typeface="Calibri"/>
              <a:ea typeface="Calibri"/>
              <a:cs typeface="B Nazani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85784" y="2143116"/>
            <a:ext cx="8790018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درب های سالن تولید و بسته بندی وانبار ها می بایست قابل شستشو و ضد عفونی، زنگ نزن، ضد آب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342900" lvl="0" indent="-342900" algn="r" rtl="1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دارای سطوح صاف و رنگ روشن باشد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342900" lvl="0" indent="-342900" algn="r" rtl="1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در صورت شیشه ای بودن ترک و شکستگی نداشته باشد</a:t>
            </a:r>
            <a:endParaRPr lang="fa-IR" sz="1100" dirty="0">
              <a:latin typeface="Calibri"/>
              <a:ea typeface="Calibri"/>
              <a:cs typeface="Arial"/>
            </a:endParaRPr>
          </a:p>
          <a:p>
            <a:pPr marL="342900" lvl="0" indent="-342900" algn="r" rtl="1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از درب های چوبی در محوطه تولید نباید استفاده کرد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00298" y="958247"/>
            <a:ext cx="3649043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 smtClean="0">
                <a:latin typeface="Calibri"/>
                <a:ea typeface="Calibri"/>
                <a:cs typeface="B Lotus" pitchFamily="2" charset="-78"/>
              </a:rPr>
              <a:t>ویژگی های سالن تولید</a:t>
            </a:r>
            <a:endParaRPr lang="en-US" sz="2800" b="1" dirty="0">
              <a:latin typeface="Calibri"/>
              <a:ea typeface="Calibri"/>
              <a:cs typeface="B Lotus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7062" y="2071678"/>
            <a:ext cx="1806905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r" rtl="1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fa-IR" sz="2800" dirty="0" smtClean="0">
                <a:latin typeface="Calibri"/>
                <a:ea typeface="Calibri"/>
                <a:cs typeface="B Nazanin"/>
              </a:rPr>
              <a:t> پنجره ها</a:t>
            </a:r>
            <a:endParaRPr lang="en-US" sz="2800" dirty="0" smtClean="0">
              <a:latin typeface="Calibri"/>
              <a:ea typeface="Calibri"/>
              <a:cs typeface="B Nazani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8662" y="2803281"/>
            <a:ext cx="7929619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 rtl="1">
              <a:lnSpc>
                <a:spcPct val="200000"/>
              </a:lnSpc>
              <a:spcAft>
                <a:spcPts val="1000"/>
              </a:spcAft>
            </a:pPr>
            <a:r>
              <a:rPr lang="fa-IR" dirty="0" smtClean="0">
                <a:latin typeface="Calibri"/>
                <a:ea typeface="Calibri"/>
                <a:cs typeface="B Nazanin"/>
              </a:rPr>
              <a:t>1- تنها جهت روشنایی استفاده شود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457200" algn="r" rtl="1">
              <a:lnSpc>
                <a:spcPct val="200000"/>
              </a:lnSpc>
              <a:spcAft>
                <a:spcPts val="1000"/>
              </a:spcAft>
            </a:pPr>
            <a:r>
              <a:rPr lang="fa-IR" dirty="0" smtClean="0">
                <a:latin typeface="Calibri"/>
                <a:ea typeface="Calibri"/>
                <a:cs typeface="B Nazanin"/>
              </a:rPr>
              <a:t>2-همیشه بسته باشد (جهت جلوگیری از ورود هوای آلوده بیرون به داخل سالن تولید و بسته بندی) 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457200" algn="r" rtl="1">
              <a:lnSpc>
                <a:spcPct val="200000"/>
              </a:lnSpc>
              <a:spcAft>
                <a:spcPts val="1000"/>
              </a:spcAft>
            </a:pPr>
            <a:r>
              <a:rPr lang="fa-IR" dirty="0" smtClean="0">
                <a:latin typeface="Calibri"/>
                <a:ea typeface="Calibri"/>
                <a:cs typeface="B Nazanin"/>
              </a:rPr>
              <a:t>3- همسطح با دیوار و فاقد زاویه کناری باشد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457200" algn="r" rtl="1">
              <a:lnSpc>
                <a:spcPct val="200000"/>
              </a:lnSpc>
              <a:spcAft>
                <a:spcPts val="1000"/>
              </a:spcAft>
            </a:pPr>
            <a:r>
              <a:rPr lang="fa-IR" dirty="0" smtClean="0">
                <a:latin typeface="Calibri"/>
                <a:ea typeface="Calibri"/>
                <a:cs typeface="B Nazanin"/>
              </a:rPr>
              <a:t>4- ترجیحا دو جداره باشد</a:t>
            </a:r>
            <a:endParaRPr lang="en-US" sz="1100" dirty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66031" y="815371"/>
            <a:ext cx="3649043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 smtClean="0">
                <a:latin typeface="Calibri"/>
                <a:ea typeface="Calibri"/>
                <a:cs typeface="B Lotus" pitchFamily="2" charset="-78"/>
              </a:rPr>
              <a:t>ویژگی های سالن تولید</a:t>
            </a:r>
            <a:endParaRPr lang="en-US" sz="2800" b="1" dirty="0">
              <a:latin typeface="Calibri"/>
              <a:ea typeface="Calibri"/>
              <a:cs typeface="B Lotus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15402" y="1857364"/>
            <a:ext cx="2198038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  <a:buFont typeface="Symbol"/>
              <a:buChar char=""/>
            </a:pPr>
            <a:r>
              <a:rPr lang="fa-IR" sz="2800" dirty="0" smtClean="0">
                <a:latin typeface="Calibri"/>
                <a:ea typeface="Calibri"/>
                <a:cs typeface="B Nazanin"/>
              </a:rPr>
              <a:t>کف سالن تولید</a:t>
            </a:r>
            <a:endParaRPr lang="en-US" sz="2800" dirty="0" smtClean="0">
              <a:latin typeface="Calibri"/>
              <a:ea typeface="Calibri"/>
              <a:cs typeface="B Nazani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5852" y="2500306"/>
            <a:ext cx="7038989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 rtl="1">
              <a:lnSpc>
                <a:spcPct val="200000"/>
              </a:lnSpc>
              <a:spcAft>
                <a:spcPts val="1000"/>
              </a:spcAft>
            </a:pPr>
            <a:r>
              <a:rPr lang="fa-IR" dirty="0" smtClean="0">
                <a:latin typeface="Calibri"/>
                <a:ea typeface="Calibri"/>
                <a:cs typeface="B Nazanin"/>
              </a:rPr>
              <a:t>1- مقاوم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457200" algn="r" rtl="1">
              <a:lnSpc>
                <a:spcPct val="200000"/>
              </a:lnSpc>
              <a:spcAft>
                <a:spcPts val="1000"/>
              </a:spcAft>
            </a:pPr>
            <a:r>
              <a:rPr lang="fa-IR" dirty="0" smtClean="0">
                <a:latin typeface="Calibri"/>
                <a:ea typeface="Calibri"/>
                <a:cs typeface="B Nazanin"/>
              </a:rPr>
              <a:t>2- نفوذ ناپذیر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457200" algn="r" rtl="1">
              <a:lnSpc>
                <a:spcPct val="200000"/>
              </a:lnSpc>
              <a:spcAft>
                <a:spcPts val="1000"/>
              </a:spcAft>
            </a:pPr>
            <a:r>
              <a:rPr lang="fa-IR" dirty="0" smtClean="0">
                <a:latin typeface="Calibri"/>
                <a:ea typeface="Calibri"/>
                <a:cs typeface="B Nazanin"/>
              </a:rPr>
              <a:t>3- قابل شستشو با آب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457200" algn="r" rtl="1">
              <a:lnSpc>
                <a:spcPct val="200000"/>
              </a:lnSpc>
              <a:spcAft>
                <a:spcPts val="1000"/>
              </a:spcAft>
            </a:pPr>
            <a:r>
              <a:rPr lang="fa-IR" dirty="0" smtClean="0">
                <a:latin typeface="Calibri"/>
                <a:ea typeface="Calibri"/>
                <a:cs typeface="B Nazanin"/>
              </a:rPr>
              <a:t>4- دارای شیب کافی به سمت مسیر فاضلاب </a:t>
            </a:r>
            <a:r>
              <a:rPr lang="fa-IR" sz="1600" dirty="0" smtClean="0">
                <a:latin typeface="Calibri"/>
                <a:ea typeface="Calibri"/>
                <a:cs typeface="B Nazanin"/>
              </a:rPr>
              <a:t>(جهت جلوگیری از تجمع آب در کف سالن تولید)</a:t>
            </a:r>
            <a:endParaRPr lang="en-US" sz="1600" dirty="0">
              <a:latin typeface="Calibri"/>
              <a:ea typeface="Calibri"/>
              <a:cs typeface="B Nazan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47909" y="2063913"/>
            <a:ext cx="1157689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  <a:buFont typeface="Symbol"/>
              <a:buChar char=""/>
            </a:pPr>
            <a:r>
              <a:rPr lang="fa-IR" sz="2800" dirty="0" smtClean="0">
                <a:latin typeface="Calibri"/>
                <a:ea typeface="Calibri"/>
                <a:cs typeface="B Nazanin"/>
              </a:rPr>
              <a:t>پله ها</a:t>
            </a:r>
            <a:endParaRPr lang="en-US" sz="2800" dirty="0" smtClean="0">
              <a:latin typeface="Calibri"/>
              <a:ea typeface="Calibri"/>
              <a:cs typeface="B Nazani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00298" y="958247"/>
            <a:ext cx="3649043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 smtClean="0">
                <a:latin typeface="Calibri"/>
                <a:ea typeface="Calibri"/>
                <a:cs typeface="B Lotus" pitchFamily="2" charset="-78"/>
              </a:rPr>
              <a:t>ویژگی های سالن تولید</a:t>
            </a:r>
            <a:endParaRPr lang="en-US" sz="2800" b="1" dirty="0">
              <a:latin typeface="Calibri"/>
              <a:ea typeface="Calibri"/>
              <a:cs typeface="B Lotus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0100" y="2819188"/>
            <a:ext cx="7500990" cy="1882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 rtl="1">
              <a:lnSpc>
                <a:spcPct val="200000"/>
              </a:lnSpc>
              <a:spcAft>
                <a:spcPts val="1000"/>
              </a:spcAft>
            </a:pPr>
            <a:r>
              <a:rPr lang="fa-IR" dirty="0" smtClean="0">
                <a:latin typeface="Calibri"/>
                <a:ea typeface="Calibri"/>
                <a:cs typeface="B Nazanin"/>
              </a:rPr>
              <a:t>1- سطوح شیبدار ، پله ها ، نردبان و شیب های تند به گونه ای نصب شده باشدکه موجب تجمع آلودگی به سالن تولید نشود.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457200" algn="r" rtl="1">
              <a:lnSpc>
                <a:spcPct val="200000"/>
              </a:lnSpc>
              <a:spcAft>
                <a:spcPts val="1000"/>
              </a:spcAft>
            </a:pPr>
            <a:r>
              <a:rPr lang="fa-IR" dirty="0" smtClean="0">
                <a:latin typeface="Calibri"/>
                <a:ea typeface="Calibri"/>
                <a:cs typeface="B Nazanin"/>
              </a:rPr>
              <a:t>2- به سادگی قابل شستشو و تمیز کردن باشد</a:t>
            </a:r>
            <a:endParaRPr lang="en-US" sz="1100" dirty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0298" y="642918"/>
            <a:ext cx="3649043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 smtClean="0">
                <a:latin typeface="Calibri"/>
                <a:ea typeface="Calibri"/>
                <a:cs typeface="B Lotus" pitchFamily="2" charset="-78"/>
              </a:rPr>
              <a:t>ویژگی های سالن تولید</a:t>
            </a:r>
            <a:endParaRPr lang="en-US" sz="2800" b="1" dirty="0">
              <a:latin typeface="Calibri"/>
              <a:ea typeface="Calibri"/>
              <a:cs typeface="B Lotus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14810" y="1357298"/>
            <a:ext cx="4471985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50000"/>
              </a:lnSpc>
              <a:spcAft>
                <a:spcPts val="1000"/>
              </a:spcAft>
              <a:buFont typeface="Symbol"/>
              <a:buChar char=""/>
            </a:pPr>
            <a:r>
              <a:rPr lang="fa-IR" sz="2600" dirty="0" smtClean="0">
                <a:latin typeface="Calibri"/>
                <a:ea typeface="Calibri"/>
                <a:cs typeface="B Nazanin"/>
              </a:rPr>
              <a:t>زه کشی کف و کانال های فاضلاب</a:t>
            </a:r>
            <a:endParaRPr lang="en-US" sz="2600" dirty="0" smtClean="0">
              <a:latin typeface="Calibri"/>
              <a:ea typeface="Calibri"/>
              <a:cs typeface="B Nazani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71736" y="2000240"/>
            <a:ext cx="6173795" cy="4314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dirty="0" smtClean="0">
                <a:latin typeface="Calibri"/>
                <a:ea typeface="Calibri"/>
                <a:cs typeface="B Nazanin"/>
              </a:rPr>
              <a:t>از راه آب های رو باز تا حد آمکان جلو گیری شود در غیر این صورت :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سهولت در تمیز کردن و ضد عفونی آن تامین شود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دارای پوشش مناسب قابل جابجا شدن از جنس مقاوم باشد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متناسب با پساب کارخانه باشد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دارای شیب مناسب بر خلاف جریان کار(از محل تمیز به محل آلوده)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دارای دیواره کناری صاف و عمودی وزاویه دیوار و کف نیم دایره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پوشش فلزی روی آبراهها باید کمتر از 1 متر (جهت تمیز کردن)</a:t>
            </a:r>
          </a:p>
          <a:p>
            <a:pPr marL="800100" lvl="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solidFill>
                  <a:prstClr val="white"/>
                </a:solidFill>
                <a:latin typeface="Calibri"/>
                <a:ea typeface="Calibri"/>
                <a:cs typeface="B Nazanin"/>
              </a:rPr>
              <a:t>پوشش کانال باید مشبک و از جنس زنگ نزن باشد</a:t>
            </a:r>
            <a:endParaRPr lang="en-US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57290" y="815371"/>
            <a:ext cx="5929354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 smtClean="0">
                <a:latin typeface="Calibri"/>
                <a:ea typeface="Calibri"/>
                <a:cs typeface="B Lotus" pitchFamily="2" charset="-78"/>
              </a:rPr>
              <a:t>بخش های سرویس دهنده و تاسیسات کارخانه</a:t>
            </a:r>
            <a:endParaRPr lang="en-US" sz="2800" b="1" dirty="0" smtClean="0">
              <a:latin typeface="Calibri"/>
              <a:ea typeface="Calibri"/>
              <a:cs typeface="B Lotus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16" y="1857364"/>
            <a:ext cx="1191352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r" rtl="1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fa-IR" sz="2800" dirty="0" smtClean="0">
                <a:latin typeface="Calibri"/>
                <a:ea typeface="Calibri"/>
                <a:cs typeface="B Nazanin"/>
              </a:rPr>
              <a:t> آب</a:t>
            </a:r>
            <a:endParaRPr lang="en-US" sz="2800" dirty="0" smtClean="0">
              <a:latin typeface="Calibri"/>
              <a:ea typeface="Calibri"/>
              <a:cs typeface="B Nazani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20" y="2786058"/>
            <a:ext cx="8429684" cy="2564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 algn="r" rtl="1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آب جهت مصارف عمومی و تاسیسات باید از نظر سختی مورد تایید باشد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آب مصرفی قابل استفاده در سیستم تولید ، شستشو وشرب باید مجزا باشد </a:t>
            </a:r>
            <a:br>
              <a:rPr lang="fa-IR" dirty="0" smtClean="0">
                <a:latin typeface="Calibri"/>
                <a:ea typeface="Calibri"/>
                <a:cs typeface="B Nazanin"/>
              </a:rPr>
            </a:br>
            <a:r>
              <a:rPr lang="fa-IR" dirty="0" smtClean="0">
                <a:latin typeface="Calibri"/>
                <a:ea typeface="Calibri"/>
                <a:cs typeface="B Nazanin"/>
              </a:rPr>
              <a:t>(توسط لوله کشی با رنگ متفاوت)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حد اقل 2 بار توسط آزماسشگاه مرجع یا مورد تایید استان مورد آزمون میکربی</a:t>
            </a:r>
            <a:br>
              <a:rPr lang="fa-IR" dirty="0" smtClean="0">
                <a:latin typeface="Calibri"/>
                <a:ea typeface="Calibri"/>
                <a:cs typeface="B Nazanin"/>
              </a:rPr>
            </a:br>
            <a:r>
              <a:rPr lang="fa-IR" dirty="0" smtClean="0">
                <a:latin typeface="Calibri"/>
                <a:ea typeface="Calibri"/>
                <a:cs typeface="B Nazanin"/>
              </a:rPr>
              <a:t>(مطابق استاندارد 1011) و آزمون شیمیایی(مطابق استاندارد 1053) قرار گرفته و مستندات آن تکمیل باشد</a:t>
            </a:r>
            <a:endParaRPr lang="en-US" sz="1100" dirty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57290" y="815371"/>
            <a:ext cx="5929354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 smtClean="0">
                <a:latin typeface="Calibri"/>
                <a:ea typeface="Calibri"/>
                <a:cs typeface="B Lotus" pitchFamily="2" charset="-78"/>
              </a:rPr>
              <a:t>بخش های سرویس دهنده و تاسیسات کارخانه</a:t>
            </a:r>
            <a:endParaRPr lang="en-US" sz="2800" b="1" dirty="0" smtClean="0">
              <a:latin typeface="Calibri"/>
              <a:ea typeface="Calibri"/>
              <a:cs typeface="B Lotus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0430" y="1878982"/>
            <a:ext cx="4333869" cy="621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  <a:buFont typeface="Symbol"/>
              <a:buChar char=""/>
            </a:pPr>
            <a:r>
              <a:rPr lang="fa-IR" sz="2500" dirty="0" smtClean="0">
                <a:latin typeface="Calibri"/>
                <a:ea typeface="Calibri"/>
                <a:cs typeface="B Nazanin"/>
              </a:rPr>
              <a:t>سیستم روشنایی و لامپ ها</a:t>
            </a:r>
            <a:endParaRPr lang="en-US" sz="2500" dirty="0" smtClean="0">
              <a:latin typeface="Calibri"/>
              <a:ea typeface="Calibri"/>
              <a:cs typeface="B Nazani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5023" y="2762385"/>
            <a:ext cx="7980381" cy="201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 algn="r" rtl="1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در برابر شکستگی حفاظت شده باشند و دارای قاب و حفاظ مناسب باشد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پوشش لامپ قابل شستشو و تمیز کردن باشد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روشنایی در حد کافی </a:t>
            </a:r>
            <a:r>
              <a:rPr lang="fa-IR" smtClean="0">
                <a:latin typeface="Calibri"/>
                <a:ea typeface="Calibri"/>
                <a:cs typeface="B Nazanin"/>
              </a:rPr>
              <a:t>در کلیه </a:t>
            </a:r>
            <a:r>
              <a:rPr lang="fa-IR" dirty="0" smtClean="0">
                <a:latin typeface="Calibri"/>
                <a:ea typeface="Calibri"/>
                <a:cs typeface="B Nazanin"/>
              </a:rPr>
              <a:t>فضا ها تامین شود</a:t>
            </a:r>
            <a:endParaRPr lang="en-US" sz="1100" dirty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43702" y="1057244"/>
            <a:ext cx="2043098" cy="800120"/>
          </a:xfrm>
        </p:spPr>
        <p:txBody>
          <a:bodyPr/>
          <a:lstStyle/>
          <a:p>
            <a:r>
              <a:rPr lang="fa-IR" dirty="0" smtClean="0">
                <a:cs typeface="B Koodak" pitchFamily="2" charset="-78"/>
              </a:rPr>
              <a:t>مقدمه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857224" y="1928802"/>
            <a:ext cx="7615262" cy="2071702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B Koodak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2071678"/>
            <a:ext cx="742955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تولید محصولات پزشکی و با کیفیت مطلوب و قابل اعتماد مستلزم رعایت شرایط خوب تولید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 </a:t>
            </a:r>
            <a:r>
              <a:rPr kumimoji="0" lang="fa-I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GMP</a:t>
            </a:r>
            <a:r>
              <a:rPr kumimoji="0" lang="fa-I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)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</a:br>
            <a:r>
              <a:rPr kumimoji="0" lang="fa-I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و یا سایر استاندارد های مدیریتی خواهد بود.</a:t>
            </a:r>
          </a:p>
          <a:p>
            <a:pPr marL="0" marR="0" lvl="0" indent="0" algn="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یکی از موارد مطوحه در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GMP</a:t>
            </a:r>
            <a:r>
              <a:rPr kumimoji="0" lang="fa-I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 زیر ساخت ها و امکانات و تجهیزات لازم در این خصوص می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 </a:t>
            </a:r>
            <a:r>
              <a:rPr kumimoji="0" lang="fa-I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باشد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بدون رعایت زیرساخت های تولید نمی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 </a:t>
            </a:r>
            <a:r>
              <a:rPr kumimoji="0" lang="fa-I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توان انتظار داشت محصولات پزشکی باکیفیت مطلوب به صورت مستمر تولید و عرضه شود.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این ضوابط حد اقل مواردی است که تولید کننده وسایل پزشکی مصرفی می بایست رعایت کنند</a:t>
            </a:r>
            <a:endParaRPr kumimoji="0" lang="fa-I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57290" y="815371"/>
            <a:ext cx="5929354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 smtClean="0">
                <a:latin typeface="Calibri"/>
                <a:ea typeface="Calibri"/>
                <a:cs typeface="B Lotus" pitchFamily="2" charset="-78"/>
              </a:rPr>
              <a:t>بخش های سرویس دهنده و تاسیسات کارخانه</a:t>
            </a:r>
            <a:endParaRPr lang="en-US" sz="2800" b="1" dirty="0" smtClean="0">
              <a:latin typeface="Calibri"/>
              <a:ea typeface="Calibri"/>
              <a:cs typeface="B Lotus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00694" y="1878982"/>
            <a:ext cx="2917326" cy="621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  <a:buFont typeface="Symbol"/>
              <a:buChar char=""/>
            </a:pPr>
            <a:r>
              <a:rPr lang="fa-IR" sz="2500" dirty="0" smtClean="0">
                <a:latin typeface="Calibri"/>
                <a:ea typeface="Calibri"/>
                <a:cs typeface="B Nazanin"/>
              </a:rPr>
              <a:t>سیستم تهویه ساختمان</a:t>
            </a:r>
            <a:endParaRPr lang="en-US" sz="2500" dirty="0" smtClean="0">
              <a:latin typeface="Calibri"/>
              <a:ea typeface="Calibri"/>
              <a:cs typeface="B Nazani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100" y="2604874"/>
            <a:ext cx="7673990" cy="473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کلیه سالن ها دارای تهویه مناسب و وسایل گرم کننده و سرد کننده مناسب</a:t>
            </a:r>
            <a:endParaRPr lang="en-US" sz="1100" dirty="0" smtClean="0">
              <a:latin typeface="Calibri"/>
              <a:ea typeface="Calibri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0237" y="4474098"/>
            <a:ext cx="6557977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  <a:buFont typeface="Symbol"/>
              <a:buChar char=""/>
            </a:pPr>
            <a:r>
              <a:rPr lang="fa-IR" sz="2500" dirty="0" smtClean="0">
                <a:latin typeface="Calibri"/>
                <a:ea typeface="Calibri"/>
                <a:cs typeface="B Nazanin"/>
              </a:rPr>
              <a:t>سیستم لوازم ایمنی و کمک های اولیه</a:t>
            </a:r>
            <a:endParaRPr lang="en-US" sz="2500" dirty="0" smtClean="0">
              <a:latin typeface="Calibri"/>
              <a:ea typeface="Calibri"/>
              <a:cs typeface="B Nazani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00167" y="5291752"/>
            <a:ext cx="70009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نصب کپسول آتشنشانی و شیلنگ آب و غیره در کلیه مکان ها و همچنین نصب وسایل مورد نیاز برای کمک های اولیه در محل مناسب و در دسترس</a:t>
            </a:r>
            <a:endParaRPr lang="en-US" sz="1100" dirty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40545" y="928670"/>
            <a:ext cx="3360215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dirty="0" smtClean="0">
                <a:latin typeface="Calibri"/>
                <a:ea typeface="Calibri"/>
                <a:cs typeface="B Koodak" pitchFamily="2" charset="-78"/>
              </a:rPr>
              <a:t>انبارها و بخش های وابسته</a:t>
            </a:r>
            <a:endParaRPr lang="en-US" sz="2800" dirty="0">
              <a:latin typeface="Calibri"/>
              <a:ea typeface="Calibri"/>
              <a:cs typeface="B Koodak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4583" y="2577108"/>
            <a:ext cx="77422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 rtl="1">
              <a:lnSpc>
                <a:spcPct val="150000"/>
              </a:lnSpc>
              <a:spcAft>
                <a:spcPts val="1000"/>
              </a:spcAft>
            </a:pPr>
            <a:r>
              <a:rPr lang="fa-IR" dirty="0" smtClean="0">
                <a:latin typeface="Calibri"/>
                <a:ea typeface="Calibri"/>
                <a:cs typeface="B Nazanin"/>
              </a:rPr>
              <a:t>حجم تولید- حد اکثر زمان نگهداری کالا در انبار</a:t>
            </a:r>
            <a:br>
              <a:rPr lang="fa-IR" dirty="0" smtClean="0">
                <a:latin typeface="Calibri"/>
                <a:ea typeface="Calibri"/>
                <a:cs typeface="B Nazanin"/>
              </a:rPr>
            </a:br>
            <a:r>
              <a:rPr lang="fa-IR" dirty="0" smtClean="0">
                <a:latin typeface="Calibri"/>
                <a:ea typeface="Calibri"/>
                <a:cs typeface="B Nazanin"/>
              </a:rPr>
              <a:t>(بستگی به اختلاف زمان تولید و فروش و تنوع محصولات و میزان ورود کالا در روز دارد)</a:t>
            </a:r>
            <a:endParaRPr lang="en-US" sz="1100" dirty="0">
              <a:latin typeface="Calibri"/>
              <a:ea typeface="Calibri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00694" y="1878982"/>
            <a:ext cx="2917326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  <a:buFont typeface="Symbol"/>
              <a:buChar char=""/>
            </a:pPr>
            <a:r>
              <a:rPr lang="fa-IR" sz="2800" dirty="0" smtClean="0">
                <a:latin typeface="Calibri"/>
                <a:ea typeface="Calibri"/>
                <a:cs typeface="B Nazanin"/>
              </a:rPr>
              <a:t>سطح زیر بنای انبارها</a:t>
            </a:r>
            <a:endParaRPr lang="en-US" sz="2800" dirty="0" smtClean="0">
              <a:latin typeface="Calibri"/>
              <a:ea typeface="Calibri"/>
              <a:cs typeface="B Nazanin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357422" y="4572008"/>
            <a:ext cx="37147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42910" y="4429132"/>
            <a:ext cx="1714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dirty="0" smtClean="0">
                <a:solidFill>
                  <a:prstClr val="white"/>
                </a:solidFill>
                <a:latin typeface="Calibri"/>
                <a:ea typeface="Calibri"/>
                <a:cs typeface="B Nazanin"/>
              </a:rPr>
              <a:t> </a:t>
            </a:r>
            <a:r>
              <a:rPr lang="en-US" dirty="0" smtClean="0">
                <a:solidFill>
                  <a:prstClr val="white"/>
                </a:solidFill>
                <a:latin typeface="Calibri"/>
                <a:ea typeface="Calibri"/>
                <a:cs typeface="B Nazanin"/>
              </a:rPr>
              <a:t>=</a:t>
            </a:r>
            <a:r>
              <a:rPr lang="fa-IR" dirty="0" smtClean="0">
                <a:solidFill>
                  <a:prstClr val="white"/>
                </a:solidFill>
                <a:latin typeface="Calibri"/>
                <a:ea typeface="Calibri"/>
                <a:cs typeface="B Nazanin"/>
              </a:rPr>
              <a:t>  </a:t>
            </a:r>
            <a:r>
              <a:rPr lang="fa-IR" dirty="0" smtClean="0">
                <a:latin typeface="Calibri"/>
                <a:ea typeface="Calibri"/>
                <a:cs typeface="B Nazanin"/>
              </a:rPr>
              <a:t>زیر بنای انبار</a:t>
            </a:r>
            <a:endParaRPr lang="en-US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2285984" y="4202676"/>
            <a:ext cx="3929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latin typeface="Calibri"/>
                <a:ea typeface="Calibri"/>
                <a:cs typeface="B Nazanin"/>
              </a:rPr>
              <a:t> تعداد روز های انبار داری*تعداد کارتن*حجم کارتن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929322" y="4148744"/>
            <a:ext cx="21431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dirty="0" smtClean="0">
                <a:latin typeface="Calibri"/>
                <a:ea typeface="Calibri"/>
                <a:cs typeface="B Nazanin"/>
              </a:rPr>
              <a:t> حاشیه 50سانتی متری</a:t>
            </a:r>
            <a:br>
              <a:rPr lang="fa-IR" dirty="0" smtClean="0">
                <a:latin typeface="Calibri"/>
                <a:ea typeface="Calibri"/>
                <a:cs typeface="B Nazanin"/>
              </a:rPr>
            </a:br>
            <a:r>
              <a:rPr lang="fa-IR" dirty="0" smtClean="0">
                <a:latin typeface="Calibri"/>
                <a:ea typeface="Calibri"/>
                <a:cs typeface="B Nazanin"/>
              </a:rPr>
              <a:t>+فضای عبور و مرور</a:t>
            </a:r>
          </a:p>
          <a:p>
            <a:pPr algn="r" rtl="1"/>
            <a:r>
              <a:rPr lang="fa-IR" dirty="0" smtClean="0">
                <a:latin typeface="Calibri"/>
                <a:ea typeface="Calibri"/>
                <a:cs typeface="B Nazanin"/>
              </a:rPr>
              <a:t>+فضای پالت های خالی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643306" y="4643446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Calibri"/>
                <a:ea typeface="Calibri"/>
                <a:cs typeface="B Nazanin"/>
              </a:rPr>
              <a:t>ارتفاع چیدمان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086722" y="4488428"/>
            <a:ext cx="485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latin typeface="Calibri"/>
                <a:ea typeface="Calibri"/>
                <a:cs typeface="B Nazanin"/>
              </a:rPr>
              <a:t>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0545" y="714356"/>
            <a:ext cx="3360215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dirty="0" smtClean="0">
                <a:latin typeface="Calibri"/>
                <a:ea typeface="Calibri"/>
                <a:cs typeface="B Koodak" pitchFamily="2" charset="-78"/>
              </a:rPr>
              <a:t>انبارها و بخش های وابسته</a:t>
            </a:r>
            <a:endParaRPr lang="en-US" sz="2800" dirty="0">
              <a:latin typeface="Calibri"/>
              <a:ea typeface="Calibri"/>
              <a:cs typeface="B Koodak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83910" y="1601189"/>
            <a:ext cx="205999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  <a:buFont typeface="Symbol"/>
              <a:buChar char=""/>
            </a:pPr>
            <a:r>
              <a:rPr lang="fa-IR" sz="2800" dirty="0" smtClean="0">
                <a:latin typeface="Calibri"/>
                <a:ea typeface="Calibri"/>
                <a:cs typeface="B Nazanin"/>
              </a:rPr>
              <a:t>انبارش</a:t>
            </a:r>
            <a:endParaRPr lang="en-US" sz="2800" dirty="0" smtClean="0">
              <a:latin typeface="Calibri"/>
              <a:ea typeface="Calibri"/>
              <a:cs typeface="B Nazani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2285992"/>
            <a:ext cx="8572560" cy="2682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در انبار باید امکانات کنترل و سنجش دما و رطوبت و دیگر عوامل لازم وجود داشته باشد 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قسمت های مختلف انبار (محصول نهایی، قرنطینه، مرجوعی ، مواد اولیه و ...) به طور فیزیکی از هم جدا باشد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چیدمان بنحوی باشد که اجازه نمونه برداری از کلیه مواد انبار شده فراهم باشد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دسترسی و ورود افراد مجاز به قسمت برچسب ها و ظروف بسته بندی بدون برچسب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جهت کاهش خطر اشتباه شدن نظم و ترتیب در انبارش و جداسازی محموله و محصولات با عناوین</a:t>
            </a:r>
            <a:endParaRPr lang="en-US" sz="1100" dirty="0" smtClean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72198" y="285728"/>
            <a:ext cx="205999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  <a:buFont typeface="Symbol"/>
              <a:buChar char=""/>
            </a:pPr>
            <a:r>
              <a:rPr lang="fa-IR" sz="2800" dirty="0" smtClean="0">
                <a:latin typeface="Calibri"/>
                <a:ea typeface="Calibri"/>
                <a:cs typeface="B Nazanin"/>
              </a:rPr>
              <a:t>انبارش</a:t>
            </a:r>
            <a:endParaRPr lang="en-US" sz="2800" dirty="0" smtClean="0">
              <a:latin typeface="Calibri"/>
              <a:ea typeface="Calibri"/>
              <a:cs typeface="B Nazani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954973"/>
            <a:ext cx="8953530" cy="527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محصولات تولیدی باید بالا تر از کف و با فاصلهای مناسب نسبت به دیوار قرار گیرند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مواد اولیه</a:t>
            </a:r>
            <a:r>
              <a:rPr lang="en-US" dirty="0" smtClean="0">
                <a:latin typeface="Calibri"/>
                <a:ea typeface="Calibri"/>
                <a:cs typeface="B Nazanin"/>
              </a:rPr>
              <a:t> </a:t>
            </a:r>
            <a:r>
              <a:rPr lang="fa-IR" dirty="0" smtClean="0">
                <a:latin typeface="Calibri"/>
                <a:ea typeface="Calibri"/>
                <a:cs typeface="B Nazanin"/>
              </a:rPr>
              <a:t>و حد واسط و محصول نهایی با شرایط ذکر شده بر روی بر چسب محصول انبار شوند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چرخش مواد در انبار مطابق سیستم </a:t>
            </a:r>
            <a:r>
              <a:rPr lang="en-US" dirty="0" err="1" smtClean="0">
                <a:latin typeface="Calibri"/>
                <a:ea typeface="Calibri"/>
                <a:cs typeface="B Nazanin"/>
              </a:rPr>
              <a:t>fifo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دیوار و سقف و کف باید مقاوم ،</a:t>
            </a:r>
            <a:r>
              <a:rPr lang="en-US" dirty="0" smtClean="0">
                <a:latin typeface="Calibri"/>
                <a:ea typeface="Calibri"/>
                <a:cs typeface="B Nazanin"/>
              </a:rPr>
              <a:t> </a:t>
            </a:r>
            <a:r>
              <a:rPr lang="fa-IR" dirty="0" smtClean="0">
                <a:latin typeface="Calibri"/>
                <a:ea typeface="Calibri"/>
                <a:cs typeface="B Nazanin"/>
              </a:rPr>
              <a:t>شرایط مناسب برای نگهداری ، قابل تمیز کردن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وجود فضای کافی جهت نگهداری مرتب و منظم انواع گوناگون مواد و محصولات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مواد خطرناک باید در شرایط ایمن انبار شوند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راههای ورود و خروج باید کاملا مشخص باشد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وضعیت انبار باید به گونه ای باشد که اجازه جداسازی و چرخش موثر مواد را بدهد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محصول تولیدی که در ظرف مناسب و مورد تایید بصورت فله نگهداری می شوند قبل از بسته بندی باید مورد ازمایش و پس از تایید بسته بندی گردد</a:t>
            </a:r>
            <a:endParaRPr lang="en-US" sz="1100" dirty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4480" y="642918"/>
            <a:ext cx="559753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dirty="0" smtClean="0">
                <a:latin typeface="Calibri"/>
                <a:ea typeface="Calibri"/>
                <a:cs typeface="B Koodak" pitchFamily="2" charset="-78"/>
              </a:rPr>
              <a:t>شرایط فنی و بهداشتی قسمت های رفاهی</a:t>
            </a:r>
            <a:endParaRPr lang="en-US" sz="2800" dirty="0" smtClean="0">
              <a:latin typeface="Calibri"/>
              <a:ea typeface="Calibri"/>
              <a:cs typeface="B Koodak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43570" y="1428736"/>
            <a:ext cx="2334293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  <a:buFont typeface="Symbol"/>
              <a:buChar char=""/>
            </a:pPr>
            <a:r>
              <a:rPr lang="fa-IR" sz="2800" dirty="0" smtClean="0">
                <a:latin typeface="Calibri"/>
                <a:ea typeface="Calibri"/>
                <a:cs typeface="B Nazanin"/>
              </a:rPr>
              <a:t>دستشویی کامل </a:t>
            </a:r>
            <a:endParaRPr lang="en-US" sz="2800" dirty="0" smtClean="0">
              <a:latin typeface="Calibri"/>
              <a:ea typeface="Calibri"/>
              <a:cs typeface="B Nazani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2976" y="2214554"/>
            <a:ext cx="7578743" cy="3064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متصل به رختکن کارکنان، در محل ورود به سالن تولید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دارای شیر آب که بدون دخالت دست به صورت پایی یا با آرنج باز و بسته میشود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دارای خشکن برقی یا حوله کاغذی یکبار مصرف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تعداد کافی توالت تمیز و تهویه دار</a:t>
            </a: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به اندازه کافی از محل تولید دور بوده و نباید از بوگیر استفاده شود</a:t>
            </a:r>
            <a:endParaRPr lang="en-US" dirty="0" smtClean="0">
              <a:latin typeface="Calibri"/>
              <a:ea typeface="Calibri"/>
              <a:cs typeface="B Nazanin"/>
            </a:endParaRPr>
          </a:p>
          <a:p>
            <a:pPr marL="457200" algn="r" rtl="1">
              <a:lnSpc>
                <a:spcPct val="150000"/>
              </a:lnSpc>
              <a:spcAft>
                <a:spcPts val="1000"/>
              </a:spcAft>
            </a:pPr>
            <a:endParaRPr lang="en-US" sz="1100" dirty="0" smtClean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4480" y="672495"/>
            <a:ext cx="559753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dirty="0" smtClean="0">
                <a:latin typeface="Calibri"/>
                <a:ea typeface="Calibri"/>
                <a:cs typeface="B Koodak" pitchFamily="2" charset="-78"/>
              </a:rPr>
              <a:t>شرایط فنی و بهداشتی قسمت های رفاهی</a:t>
            </a:r>
            <a:endParaRPr lang="en-US" sz="2800" dirty="0" smtClean="0">
              <a:latin typeface="Calibri"/>
              <a:ea typeface="Calibri"/>
              <a:cs typeface="B Koodak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00760" y="1428736"/>
            <a:ext cx="2263761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  <a:buFont typeface="Symbol"/>
              <a:buChar char=""/>
            </a:pPr>
            <a:r>
              <a:rPr lang="fa-IR" sz="2800" dirty="0" smtClean="0">
                <a:latin typeface="Calibri"/>
                <a:ea typeface="Calibri"/>
                <a:cs typeface="B Nazanin"/>
              </a:rPr>
              <a:t>سالن غذا خوری</a:t>
            </a:r>
            <a:endParaRPr lang="en-US" sz="2800" dirty="0" smtClean="0">
              <a:latin typeface="Calibri"/>
              <a:ea typeface="Calibri"/>
              <a:cs typeface="B Nazani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2214555"/>
            <a:ext cx="8747154" cy="3226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در قسمت ورودی سالن باید دستشویی به اندازه کافی وجود داشته باشد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کف سالن باید با کفپوش مناسب پوشیده شده باشد و شیب آن به سمت کف شور باشد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سقف باید صاف و به رنگ روشن باشد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میز های سالن بدون ترک، صاف و قابل شستشو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صندلی ها از جنس مقاوم و قابل شستشو</a:t>
            </a: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وجود سطل های دربدار به تعداد کافی</a:t>
            </a:r>
            <a:endParaRPr lang="en-US" dirty="0" smtClean="0">
              <a:latin typeface="Calibri"/>
              <a:ea typeface="Calibri"/>
              <a:cs typeface="B Nazan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55461" y="500042"/>
            <a:ext cx="3130985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dirty="0" smtClean="0">
                <a:latin typeface="Calibri"/>
                <a:ea typeface="Calibri"/>
                <a:cs typeface="B Koodak" pitchFamily="2" charset="-78"/>
              </a:rPr>
              <a:t>امکانات و بهداشت فردی</a:t>
            </a:r>
            <a:endParaRPr lang="en-US" sz="2800" dirty="0" smtClean="0">
              <a:latin typeface="Calibri"/>
              <a:ea typeface="Calibri"/>
              <a:cs typeface="B Koodak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472" y="1428736"/>
            <a:ext cx="8461400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اطاق تعویض لباس (مجزا) با امکانات کافی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کمد مخصوص برای هر پرسنل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جنس تمام سطوح اتاق و همچنین کمد ها باید قابل شستشو باشد 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عدم وجود وسایل اضافی همچنین برنامه ای مدون جهت تمیز کردن آن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کارکنان باید پس از تعویض لباس و قبل از ورود به سالن تولید دست های خود را با مواد شستشو </a:t>
            </a:r>
            <a:br>
              <a:rPr lang="fa-IR" dirty="0" smtClean="0">
                <a:latin typeface="Calibri"/>
                <a:ea typeface="Calibri"/>
                <a:cs typeface="B Nazanin"/>
              </a:rPr>
            </a:br>
            <a:r>
              <a:rPr lang="fa-IR" dirty="0" smtClean="0">
                <a:latin typeface="Calibri"/>
                <a:ea typeface="Calibri"/>
                <a:cs typeface="B Nazanin"/>
              </a:rPr>
              <a:t>و در صورت لزوم ضد عفونی کنند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لباس کارکنان باید تمیز و متناسب با کارشان باشد.پوششها </a:t>
            </a:r>
            <a:br>
              <a:rPr lang="fa-IR" dirty="0" smtClean="0">
                <a:latin typeface="Calibri"/>
                <a:ea typeface="Calibri"/>
                <a:cs typeface="B Nazanin"/>
              </a:rPr>
            </a:br>
            <a:r>
              <a:rPr lang="fa-IR" dirty="0" smtClean="0">
                <a:latin typeface="Calibri"/>
                <a:ea typeface="Calibri"/>
                <a:cs typeface="B Nazanin"/>
              </a:rPr>
              <a:t>برنامه شستشویی لباس ها در برنامه شرکت می بایست مشخص باشد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رنگ لباس کارکنان تولید و آزمایشگاه باید روشن باشد</a:t>
            </a:r>
            <a:endParaRPr lang="en-US" sz="1100" dirty="0" smtClean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55461" y="500042"/>
            <a:ext cx="3130985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dirty="0" smtClean="0">
                <a:latin typeface="Calibri"/>
                <a:ea typeface="Calibri"/>
                <a:cs typeface="B Koodak" pitchFamily="2" charset="-78"/>
              </a:rPr>
              <a:t>امکانات و بهداشت فردی</a:t>
            </a:r>
            <a:endParaRPr lang="en-US" sz="2800" dirty="0" smtClean="0">
              <a:latin typeface="Calibri"/>
              <a:ea typeface="Calibri"/>
              <a:cs typeface="B Koodak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20" y="1399508"/>
            <a:ext cx="887891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کارکنان تولید ، بسته بندی و آزمایشگاه نباید از وسایل زینتی در هنگام کار استفاده کنند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کارکنانی که با محصول سر و کار دارند نباید روی لباس دکمه های تزئینی استفاده یا کارت شناسایی نصب کنند </a:t>
            </a:r>
            <a:br>
              <a:rPr lang="fa-IR" dirty="0" smtClean="0">
                <a:latin typeface="Calibri"/>
                <a:ea typeface="Calibri"/>
                <a:cs typeface="B Nazanin"/>
              </a:rPr>
            </a:b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خودن، آشامیدن ، جویدن، استعمال دخانیات ، ذخیره کردن مواد غذایی ، آشامیدنی ، دخانیات ، دارو توسط کارکنان تولید یا هر محوطه ای که ممکن است روی محصول تاثیر سوء داشته باشد ممنوع می باشد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dirty="0" smtClean="0">
                <a:latin typeface="Calibri"/>
                <a:ea typeface="Calibri"/>
                <a:cs typeface="B Nazanin"/>
              </a:rPr>
              <a:t>کلیه افراد شاغل در در کارخانه بایستی دارای کارت بهداشتی معتبر و مورد تائید وزارت بهداشت باشند</a:t>
            </a:r>
            <a:br>
              <a:rPr lang="fa-IR" dirty="0" smtClean="0">
                <a:latin typeface="Calibri"/>
                <a:ea typeface="Calibri"/>
                <a:cs typeface="B Nazanin"/>
              </a:rPr>
            </a:br>
            <a:endParaRPr lang="en-US" sz="1600" dirty="0" smtClean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42908" y="2286696"/>
            <a:ext cx="8899552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 rtl="1">
              <a:lnSpc>
                <a:spcPct val="150000"/>
              </a:lnSpc>
              <a:spcAft>
                <a:spcPts val="1000"/>
              </a:spcAft>
            </a:pPr>
            <a:r>
              <a:rPr lang="fa-IR" dirty="0" smtClean="0">
                <a:latin typeface="Calibri"/>
                <a:ea typeface="Calibri"/>
                <a:cs typeface="B Nazanin"/>
              </a:rPr>
              <a:t>آموزش مربوط به ضدعفونی کردن کارخانه و بهداشت فردی باید در برنامه آموزش کارکنان گنجانده شود 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457200" algn="r" rtl="1">
              <a:lnSpc>
                <a:spcPct val="300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fa-IR" dirty="0" smtClean="0">
                <a:latin typeface="Calibri"/>
                <a:ea typeface="Calibri"/>
                <a:cs typeface="B Nazanin"/>
              </a:rPr>
              <a:t>  </a:t>
            </a:r>
            <a:r>
              <a:rPr lang="fa-IR" sz="2000" dirty="0" smtClean="0">
                <a:latin typeface="Calibri"/>
                <a:ea typeface="Calibri"/>
                <a:cs typeface="B Nazanin"/>
              </a:rPr>
              <a:t>اگرکار کنان با مواد سمی کار میکنند باید :</a:t>
            </a:r>
            <a:endParaRPr lang="en-US" sz="2000" dirty="0" smtClean="0">
              <a:latin typeface="Calibri"/>
              <a:ea typeface="Calibri"/>
              <a:cs typeface="Arial"/>
            </a:endParaRPr>
          </a:p>
          <a:p>
            <a:pPr marL="457200" algn="r" rtl="1">
              <a:lnSpc>
                <a:spcPct val="200000"/>
              </a:lnSpc>
              <a:spcAft>
                <a:spcPts val="1000"/>
              </a:spcAft>
            </a:pPr>
            <a:r>
              <a:rPr lang="fa-IR" dirty="0" smtClean="0">
                <a:latin typeface="Calibri"/>
                <a:ea typeface="Calibri"/>
                <a:cs typeface="B Nazanin"/>
              </a:rPr>
              <a:t>1- آموزش کار با این مواد را دیده باشند و نیز دستور العملی مکتوب از بی خطر بودن کار با این مواد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457200" algn="r" rtl="1">
              <a:lnSpc>
                <a:spcPct val="150000"/>
              </a:lnSpc>
              <a:spcAft>
                <a:spcPts val="1000"/>
              </a:spcAft>
            </a:pPr>
            <a:r>
              <a:rPr lang="fa-IR" dirty="0" smtClean="0">
                <a:latin typeface="Calibri"/>
                <a:ea typeface="Calibri"/>
                <a:cs typeface="B Nazanin"/>
              </a:rPr>
              <a:t>2- لباس محافظ و تجهیزات لازم برای پرسنل مربوطه تهیه گردد</a:t>
            </a:r>
            <a:endParaRPr lang="en-US" sz="1100" dirty="0">
              <a:latin typeface="Calibri"/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98337" y="1029685"/>
            <a:ext cx="3130985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dirty="0" smtClean="0">
                <a:latin typeface="Calibri"/>
                <a:ea typeface="Calibri"/>
                <a:cs typeface="B Koodak" pitchFamily="2" charset="-78"/>
              </a:rPr>
              <a:t>امکانات و بهداشت فردی</a:t>
            </a:r>
            <a:endParaRPr lang="en-US" sz="2800" dirty="0" smtClean="0">
              <a:latin typeface="Calibri"/>
              <a:ea typeface="Calibri"/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1214422"/>
            <a:ext cx="836456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90830" algn="l"/>
              </a:tabLst>
            </a:pPr>
            <a:r>
              <a:rPr lang="fa-IR" dirty="0" smtClean="0">
                <a:latin typeface="Arial"/>
                <a:ea typeface="Times New Roman"/>
                <a:cs typeface="B Nazanin"/>
              </a:rPr>
              <a:t>استفاده از دستکش در جاییکه پرسنل جابجا کننده محصولات و مواد اولیه هستند</a:t>
            </a:r>
            <a:endParaRPr lang="en-US" sz="1200" dirty="0" smtClean="0">
              <a:latin typeface="Times New Roman"/>
              <a:ea typeface="Times New Roman"/>
            </a:endParaRPr>
          </a:p>
          <a:p>
            <a:pPr marL="800100" lvl="1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90830" algn="l"/>
              </a:tabLst>
            </a:pPr>
            <a:r>
              <a:rPr lang="fa-IR" dirty="0" smtClean="0">
                <a:latin typeface="Arial"/>
                <a:ea typeface="Times New Roman"/>
                <a:cs typeface="B Nazanin"/>
              </a:rPr>
              <a:t>پرسنل در سالن تولید مجاز به استفاده از وسایل آرایشی نمی باشند .</a:t>
            </a:r>
            <a:endParaRPr lang="en-US" sz="1200" dirty="0" smtClean="0">
              <a:latin typeface="Times New Roman"/>
              <a:ea typeface="Times New Roman"/>
            </a:endParaRPr>
          </a:p>
          <a:p>
            <a:pPr marL="800100" lvl="1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90830" algn="l"/>
              </a:tabLst>
            </a:pPr>
            <a:r>
              <a:rPr lang="fa-IR" dirty="0" smtClean="0">
                <a:latin typeface="Arial"/>
                <a:ea typeface="Times New Roman"/>
                <a:cs typeface="B Nazanin"/>
              </a:rPr>
              <a:t>جلوی درب خروجی سرویس ها و ورودی های اصلی باید کفش پاک کن آغشته به مواد ضد عفونی قرار داده شود تا از انتقال آلودگی به محوطه تولید خودداری گردد .</a:t>
            </a:r>
            <a:endParaRPr lang="en-US" sz="1200" dirty="0" smtClean="0">
              <a:latin typeface="Times New Roman"/>
              <a:ea typeface="Times New Roman"/>
            </a:endParaRPr>
          </a:p>
          <a:p>
            <a:pPr marL="800100" lvl="1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90830" algn="l"/>
              </a:tabLst>
            </a:pPr>
            <a:r>
              <a:rPr lang="fa-IR" dirty="0" smtClean="0">
                <a:latin typeface="Arial"/>
                <a:ea typeface="Times New Roman"/>
                <a:cs typeface="B Nazanin"/>
              </a:rPr>
              <a:t>انبارها ، محل تولید ، رستوران و آشپزخانه روزانه باید مورد نظافت های لازم قرار گرفته و همواره نظیف و غیر آلوده باشد .</a:t>
            </a:r>
            <a:endParaRPr lang="en-US" sz="1200" dirty="0" smtClean="0">
              <a:latin typeface="Times New Roman"/>
              <a:ea typeface="Times New Roman"/>
            </a:endParaRPr>
          </a:p>
          <a:p>
            <a:pPr marL="800100" lvl="1" indent="-342900" algn="just" rtl="1">
              <a:lnSpc>
                <a:spcPct val="150000"/>
              </a:lnSpc>
              <a:buFont typeface="+mj-lt"/>
              <a:buAutoNum type="arabicPeriod"/>
              <a:tabLst>
                <a:tab pos="290830" algn="l"/>
              </a:tabLst>
            </a:pPr>
            <a:r>
              <a:rPr lang="fa-IR" dirty="0" smtClean="0">
                <a:latin typeface="Arial"/>
                <a:ea typeface="Times New Roman"/>
                <a:cs typeface="B Nazanin"/>
              </a:rPr>
              <a:t>از نگهداری لوازم بسته بندی درفضاهای باز آلوده باید خودداری گردد .پوشش خارجی وسایل بسته بندی باید قبل از ورود به محوطه تولید باز و یا کاملا تمیز گردد .</a:t>
            </a:r>
            <a:endParaRPr lang="en-US" dirty="0" smtClean="0">
              <a:latin typeface="Arial"/>
              <a:ea typeface="Times New Roman"/>
              <a:cs typeface="B Nazanin"/>
            </a:endParaRPr>
          </a:p>
          <a:p>
            <a:pPr marL="742950" lvl="1" indent="-285750" algn="just" rtl="1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  <a:tabLst>
                <a:tab pos="290830" algn="l"/>
              </a:tabLst>
            </a:pPr>
            <a:endParaRPr lang="en-US" sz="1200" dirty="0" smtClean="0"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00298" y="671436"/>
            <a:ext cx="60769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i="1" dirty="0" smtClean="0">
                <a:latin typeface="Arial"/>
                <a:ea typeface="Times New Roman"/>
                <a:cs typeface="B Mitra" pitchFamily="2" charset="-78"/>
              </a:rPr>
              <a:t>الزامات اختصاصی واحدهای تولید تجهیزات پزشکی مصرفی</a:t>
            </a:r>
            <a:endParaRPr lang="en-US" sz="2000" b="1" i="1" dirty="0" smtClean="0">
              <a:latin typeface="Arial"/>
              <a:ea typeface="Times New Roman"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286512" y="642918"/>
            <a:ext cx="164301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Koodak" pitchFamily="2" charset="-78"/>
              </a:rPr>
              <a:t>هدف</a:t>
            </a:r>
            <a:endParaRPr kumimoji="0" lang="fa-IR" sz="4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Koodak" pitchFamily="2" charset="-78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857224" y="1500174"/>
            <a:ext cx="7215206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این ضابطه حد </a:t>
            </a:r>
            <a:r>
              <a:rPr lang="fa-IR" dirty="0">
                <a:latin typeface="Calibri" pitchFamily="34" charset="0"/>
                <a:ea typeface="Calibri" pitchFamily="34" charset="0"/>
                <a:cs typeface="B Nazanin" pitchFamily="2" charset="-78"/>
              </a:rPr>
              <a:t>اقل موارد فنی و </a:t>
            </a:r>
            <a:r>
              <a:rPr lang="fa-IR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بهداشتی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 </a:t>
            </a:r>
            <a:r>
              <a:rPr lang="fa-IR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ساختمان</a:t>
            </a:r>
            <a:r>
              <a:rPr lang="fa-IR" dirty="0">
                <a:latin typeface="Calibri" pitchFamily="34" charset="0"/>
                <a:ea typeface="Calibri" pitchFamily="34" charset="0"/>
                <a:cs typeface="B Nazanin" pitchFamily="2" charset="-78"/>
              </a:rPr>
              <a:t>، محیط کارخانه و شرایط </a:t>
            </a:r>
            <a:r>
              <a:rPr lang="fa-IR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محیطی </a:t>
            </a:r>
            <a:r>
              <a:rPr lang="fa-IR" dirty="0">
                <a:latin typeface="Calibri" pitchFamily="34" charset="0"/>
                <a:ea typeface="Calibri" pitchFamily="34" charset="0"/>
                <a:cs typeface="B Nazanin" pitchFamily="2" charset="-78"/>
              </a:rPr>
              <a:t>و زیر ساخت های لازم در واحد های تولیدی تجهیزات و ملزومات مصرفی پزشکی دندانپزشکی و آزمایشگاهی جهت تولید محصولات </a:t>
            </a:r>
            <a:r>
              <a:rPr lang="fa-IR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می باشد</a:t>
            </a:r>
            <a:endParaRPr lang="fa-IR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14348" y="3857628"/>
            <a:ext cx="757239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dirty="0">
                <a:latin typeface="Calibri" pitchFamily="34" charset="0"/>
                <a:ea typeface="Calibri" pitchFamily="34" charset="0"/>
                <a:cs typeface="B Nazanin" pitchFamily="2" charset="-78"/>
              </a:rPr>
              <a:t>واحد های تولیدی ملزومات و تجهیزات پزشکی دندانپزشکی و آزمایشگاهی مصرفی که محصولات آنها یکبار مصرف (</a:t>
            </a:r>
            <a:r>
              <a:rPr lang="en-US" dirty="0">
                <a:latin typeface="Calibri" pitchFamily="34" charset="0"/>
                <a:ea typeface="Calibri" pitchFamily="34" charset="0"/>
                <a:cs typeface="B Nazanin" pitchFamily="2" charset="-78"/>
              </a:rPr>
              <a:t>single use</a:t>
            </a:r>
            <a:r>
              <a:rPr lang="fa-IR" dirty="0">
                <a:latin typeface="Calibri" pitchFamily="34" charset="0"/>
                <a:ea typeface="Calibri" pitchFamily="34" charset="0"/>
                <a:cs typeface="B Nazanin" pitchFamily="2" charset="-78"/>
              </a:rPr>
              <a:t>) یا استریل </a:t>
            </a:r>
            <a:r>
              <a:rPr lang="fa-IR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هستند.</a:t>
            </a:r>
            <a:endParaRPr lang="en-US" dirty="0" smtClean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 عدم کاربرد </a:t>
            </a:r>
            <a:r>
              <a:rPr lang="fa-IR" dirty="0">
                <a:latin typeface="Calibri" pitchFamily="34" charset="0"/>
                <a:ea typeface="Calibri" pitchFamily="34" charset="0"/>
                <a:cs typeface="B Nazanin" pitchFamily="2" charset="-78"/>
              </a:rPr>
              <a:t>در خصوص </a:t>
            </a:r>
            <a:endParaRPr lang="fa-IR" dirty="0" smtClean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1- تجهیزات پزشکی، </a:t>
            </a:r>
            <a:r>
              <a:rPr lang="fa-IR" dirty="0">
                <a:latin typeface="Calibri" pitchFamily="34" charset="0"/>
                <a:ea typeface="Calibri" pitchFamily="34" charset="0"/>
                <a:cs typeface="B Nazanin" pitchFamily="2" charset="-78"/>
              </a:rPr>
              <a:t>دندانپزشکی و آزمایشگاهی </a:t>
            </a:r>
            <a:r>
              <a:rPr lang="fa-IR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غیر </a:t>
            </a:r>
            <a:r>
              <a:rPr lang="fa-IR" dirty="0">
                <a:latin typeface="Calibri" pitchFamily="34" charset="0"/>
                <a:ea typeface="Calibri" pitchFamily="34" charset="0"/>
                <a:cs typeface="B Nazanin" pitchFamily="2" charset="-78"/>
              </a:rPr>
              <a:t>مصرفی </a:t>
            </a:r>
            <a:r>
              <a:rPr lang="fa-IR" sz="1600" dirty="0">
                <a:latin typeface="Calibri" pitchFamily="34" charset="0"/>
                <a:ea typeface="Calibri" pitchFamily="34" charset="0"/>
                <a:cs typeface="B Nazanin" pitchFamily="2" charset="-78"/>
              </a:rPr>
              <a:t>(</a:t>
            </a:r>
            <a:r>
              <a:rPr lang="fa-IR" sz="1600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تخت </a:t>
            </a:r>
            <a:r>
              <a:rPr lang="fa-IR" sz="1600" dirty="0">
                <a:latin typeface="Calibri" pitchFamily="34" charset="0"/>
                <a:ea typeface="Calibri" pitchFamily="34" charset="0"/>
                <a:cs typeface="B Nazanin" pitchFamily="2" charset="-78"/>
              </a:rPr>
              <a:t>های بیمارستانی.... </a:t>
            </a:r>
            <a:r>
              <a:rPr lang="fa-IR" sz="1600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)  </a:t>
            </a: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2- </a:t>
            </a:r>
            <a:r>
              <a:rPr lang="fa-IR" dirty="0">
                <a:latin typeface="Calibri" pitchFamily="34" charset="0"/>
                <a:ea typeface="Calibri" pitchFamily="34" charset="0"/>
                <a:cs typeface="B Nazanin" pitchFamily="2" charset="-78"/>
              </a:rPr>
              <a:t>لوازم مصرفی غیر استریل و چند بار </a:t>
            </a:r>
            <a:r>
              <a:rPr lang="fa-IR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مصرف </a:t>
            </a:r>
            <a:r>
              <a:rPr lang="fa-IR" sz="1600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(</a:t>
            </a:r>
            <a:r>
              <a:rPr lang="fa-IR" sz="1600" dirty="0">
                <a:latin typeface="Calibri" pitchFamily="34" charset="0"/>
                <a:ea typeface="Calibri" pitchFamily="34" charset="0"/>
                <a:cs typeface="B Nazanin" pitchFamily="2" charset="-78"/>
              </a:rPr>
              <a:t>قوز بند </a:t>
            </a:r>
            <a:r>
              <a:rPr lang="fa-IR" sz="1600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، کتف </a:t>
            </a:r>
            <a:r>
              <a:rPr lang="fa-IR" sz="1600" dirty="0">
                <a:latin typeface="Calibri" pitchFamily="34" charset="0"/>
                <a:ea typeface="Calibri" pitchFamily="34" charset="0"/>
                <a:cs typeface="B Nazanin" pitchFamily="2" charset="-78"/>
              </a:rPr>
              <a:t>بند </a:t>
            </a:r>
            <a:r>
              <a:rPr lang="fa-IR" sz="1600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، لوله </a:t>
            </a:r>
            <a:r>
              <a:rPr lang="fa-IR" sz="1600" dirty="0">
                <a:latin typeface="Calibri" pitchFamily="34" charset="0"/>
                <a:ea typeface="Calibri" pitchFamily="34" charset="0"/>
                <a:cs typeface="B Nazanin" pitchFamily="2" charset="-78"/>
              </a:rPr>
              <a:t>های </a:t>
            </a:r>
            <a:r>
              <a:rPr lang="fa-IR" sz="1600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آزمایش ...)</a:t>
            </a:r>
            <a:r>
              <a:rPr lang="fa-IR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 </a:t>
            </a:r>
            <a:r>
              <a:rPr lang="fa-IR" dirty="0">
                <a:latin typeface="Calibri" pitchFamily="34" charset="0"/>
                <a:ea typeface="Calibri" pitchFamily="34" charset="0"/>
                <a:cs typeface="B Nazanin" pitchFamily="2" charset="-78"/>
              </a:rPr>
              <a:t>که شرایط محیطی تاثیر چندانی روی کیفیت و ایمنی آنها </a:t>
            </a:r>
            <a:r>
              <a:rPr lang="fa-IR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ندارد.</a:t>
            </a:r>
            <a:endParaRPr lang="fa-IR" dirty="0">
              <a:latin typeface="Calibri" pitchFamily="34" charset="0"/>
              <a:ea typeface="Calibri" pitchFamily="34" charset="0"/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80256" y="3143248"/>
            <a:ext cx="276550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a-IR" sz="4500" dirty="0">
                <a:latin typeface="Calibri" pitchFamily="34" charset="0"/>
                <a:ea typeface="Calibri" pitchFamily="34" charset="0"/>
                <a:cs typeface="B Koodak" pitchFamily="2" charset="-78"/>
              </a:rPr>
              <a:t>دامنه</a:t>
            </a:r>
            <a:r>
              <a:rPr lang="fa-IR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B Nazanin" pitchFamily="2" charset="-78"/>
              </a:rPr>
              <a:t> </a:t>
            </a:r>
            <a:r>
              <a:rPr lang="fa-IR" sz="4500" dirty="0">
                <a:latin typeface="Calibri" pitchFamily="34" charset="0"/>
                <a:ea typeface="Calibri" pitchFamily="34" charset="0"/>
                <a:cs typeface="B Koodak" pitchFamily="2" charset="-78"/>
              </a:rPr>
              <a:t>کاربرد</a:t>
            </a:r>
            <a:endParaRPr lang="en-US" sz="4500" dirty="0">
              <a:latin typeface="Calibri" pitchFamily="34" charset="0"/>
              <a:ea typeface="Calibri" pitchFamily="34" charset="0"/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0298" y="671436"/>
            <a:ext cx="60769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i="1" dirty="0" smtClean="0">
                <a:latin typeface="Arial"/>
                <a:ea typeface="Times New Roman"/>
                <a:cs typeface="B Mitra" pitchFamily="2" charset="-78"/>
              </a:rPr>
              <a:t>الزامات اختصاصی واحدهای تولید تجهیزات پزشکی مصرفی</a:t>
            </a:r>
            <a:endParaRPr lang="en-US" sz="2000" b="1" i="1" dirty="0" smtClean="0">
              <a:latin typeface="Arial"/>
              <a:ea typeface="Times New Roman"/>
              <a:cs typeface="B Mitr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06406" y="1586892"/>
            <a:ext cx="93504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r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90830" algn="l"/>
              </a:tabLst>
            </a:pPr>
            <a:r>
              <a:rPr lang="fa-IR" dirty="0" smtClean="0">
                <a:latin typeface="Arial"/>
                <a:ea typeface="Times New Roman"/>
                <a:cs typeface="B Nazanin"/>
              </a:rPr>
              <a:t>بالاترین سطح بهداشت فردی در پرسنلی که در ارتباط با پروسه تولید می باشند باید دیده شود .</a:t>
            </a:r>
            <a:endParaRPr lang="en-US" sz="1200" dirty="0" smtClean="0">
              <a:latin typeface="Times New Roman"/>
              <a:ea typeface="Times New Roman"/>
            </a:endParaRPr>
          </a:p>
          <a:p>
            <a:pPr marL="800100" lvl="1" indent="-342900" algn="r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90830" algn="l"/>
              </a:tabLst>
            </a:pPr>
            <a:r>
              <a:rPr lang="fa-IR" dirty="0" smtClean="0">
                <a:latin typeface="Arial"/>
                <a:ea typeface="Times New Roman"/>
                <a:cs typeface="B Nazanin"/>
              </a:rPr>
              <a:t>افرادی که دارای زخم های پوستی بر روی سطوح باز و غیر پوشیده بدن بوده و یا از بیماریهای مسری رنج </a:t>
            </a:r>
            <a:br>
              <a:rPr lang="fa-IR" dirty="0" smtClean="0">
                <a:latin typeface="Arial"/>
                <a:ea typeface="Times New Roman"/>
                <a:cs typeface="B Nazanin"/>
              </a:rPr>
            </a:br>
            <a:r>
              <a:rPr lang="fa-IR" dirty="0" smtClean="0">
                <a:latin typeface="Arial"/>
                <a:ea typeface="Times New Roman"/>
                <a:cs typeface="B Nazanin"/>
              </a:rPr>
              <a:t>می برند و یا ناقل بیماری می باشند نباید در فرآیند تولید به کار گرفته شوند .</a:t>
            </a:r>
            <a:endParaRPr lang="en-US" sz="1200" dirty="0" smtClean="0">
              <a:latin typeface="Times New Roman"/>
              <a:ea typeface="Times New Roman"/>
            </a:endParaRPr>
          </a:p>
          <a:p>
            <a:pPr marL="800100" lvl="1" indent="-342900" algn="r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90830" algn="l"/>
              </a:tabLst>
            </a:pPr>
            <a:r>
              <a:rPr lang="fa-IR" dirty="0" smtClean="0">
                <a:latin typeface="Arial"/>
                <a:ea typeface="Times New Roman"/>
                <a:cs typeface="B Nazanin"/>
              </a:rPr>
              <a:t>کلاه یا پوشش سر بگونه ای باشد که موها را کاملا بپوشاند . </a:t>
            </a:r>
            <a:br>
              <a:rPr lang="fa-IR" dirty="0" smtClean="0">
                <a:latin typeface="Arial"/>
                <a:ea typeface="Times New Roman"/>
                <a:cs typeface="B Nazanin"/>
              </a:rPr>
            </a:br>
            <a:r>
              <a:rPr lang="fa-IR" dirty="0" smtClean="0">
                <a:latin typeface="Arial"/>
                <a:ea typeface="Times New Roman"/>
                <a:cs typeface="B Nazanin"/>
              </a:rPr>
              <a:t>پرسنل در اتاقهای تمیز مجاز به داشتن ریش و سبیل نمی باشند.</a:t>
            </a:r>
          </a:p>
          <a:p>
            <a:pPr marL="800100" lvl="1" indent="-342900" algn="r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90830" algn="l"/>
              </a:tabLst>
            </a:pPr>
            <a:r>
              <a:rPr lang="fa-IR" dirty="0" smtClean="0">
                <a:latin typeface="Arial"/>
                <a:ea typeface="Times New Roman"/>
                <a:cs typeface="B Nazanin"/>
              </a:rPr>
              <a:t>لباسهای محافظ برای پرسنل و افراد بازدید کننده از اتاق تمیز باید از مواد بدون </a:t>
            </a:r>
            <a:br>
              <a:rPr lang="fa-IR" dirty="0" smtClean="0">
                <a:latin typeface="Arial"/>
                <a:ea typeface="Times New Roman"/>
                <a:cs typeface="B Nazanin"/>
              </a:rPr>
            </a:br>
            <a:r>
              <a:rPr lang="fa-IR" dirty="0" smtClean="0">
                <a:latin typeface="Arial"/>
                <a:ea typeface="Times New Roman"/>
                <a:cs typeface="B Nazanin"/>
              </a:rPr>
              <a:t>پرز و الیاف بوده و لباسهای معمول پرسنل را کاملا بپوشاند </a:t>
            </a:r>
          </a:p>
          <a:p>
            <a:pPr marL="800100" lvl="1" indent="-342900" algn="r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90830" algn="l"/>
              </a:tabLst>
            </a:pPr>
            <a:r>
              <a:rPr lang="fa-IR" dirty="0" smtClean="0">
                <a:latin typeface="Arial"/>
                <a:ea typeface="Times New Roman"/>
                <a:cs typeface="B Nazanin"/>
              </a:rPr>
              <a:t>کفش یا روکش پوشاننده کفشها باید تمیز و ازمواد بدون پرز و الیاف باشند </a:t>
            </a:r>
            <a:endParaRPr lang="en-US" dirty="0" smtClean="0">
              <a:latin typeface="Arial"/>
              <a:ea typeface="Times New Roman"/>
              <a:cs typeface="B Nazan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57909" y="1404452"/>
            <a:ext cx="174278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dirty="0" smtClean="0">
                <a:latin typeface="Calibri"/>
                <a:ea typeface="Calibri"/>
                <a:cs typeface="B Koodak" pitchFamily="2" charset="-78"/>
              </a:rPr>
              <a:t>آزمایشگاهها</a:t>
            </a:r>
            <a:r>
              <a:rPr lang="fa-IR" dirty="0" smtClean="0">
                <a:latin typeface="Calibri"/>
                <a:ea typeface="Calibri"/>
                <a:cs typeface="B Nazanin"/>
              </a:rPr>
              <a:t> </a:t>
            </a:r>
            <a:endParaRPr lang="en-US" sz="1100" dirty="0">
              <a:latin typeface="Calibri"/>
              <a:ea typeface="Calibri"/>
              <a:cs typeface="B Lotu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034" y="2325381"/>
            <a:ext cx="844869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 rtl="1">
              <a:lnSpc>
                <a:spcPct val="200000"/>
              </a:lnSpc>
              <a:spcAft>
                <a:spcPts val="1000"/>
              </a:spcAft>
            </a:pPr>
            <a:r>
              <a:rPr lang="fa-IR" sz="2000" dirty="0" smtClean="0">
                <a:latin typeface="Calibri"/>
                <a:ea typeface="Calibri"/>
                <a:cs typeface="B Nazanin"/>
              </a:rPr>
              <a:t>کارخانجات تولیدی تجهیزات و ملزومات مصرفی پزشکی، دندانپزشکی و آزمایشگاهی لازم است بر حسب نوع محصول مجهز به تجهیزات آزمایشگاهی مناسب جهت انجام آزمایشات مورد نیاز باشند</a:t>
            </a:r>
            <a:endParaRPr lang="en-US" sz="2000" dirty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9882" y="778029"/>
            <a:ext cx="2565126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dirty="0" smtClean="0">
                <a:latin typeface="Calibri"/>
                <a:ea typeface="Calibri"/>
                <a:cs typeface="B Koodak" pitchFamily="2" charset="-78"/>
              </a:rPr>
              <a:t>ویژگی آزمایشگاهها</a:t>
            </a:r>
            <a:endParaRPr lang="en-US" sz="2800" dirty="0" smtClean="0">
              <a:latin typeface="Calibri"/>
              <a:ea typeface="Calibri"/>
              <a:cs typeface="B Koodak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2910" y="1714488"/>
            <a:ext cx="8409013" cy="3642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dirty="0" smtClean="0">
                <a:latin typeface="Calibri"/>
                <a:ea typeface="Calibri"/>
                <a:cs typeface="B Nazanin"/>
              </a:rPr>
              <a:t>نزدیک به سالن تولید بوده و دارای بخش های مجزای فیزیکوشیمیایی و میکروبی باشد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dirty="0" smtClean="0">
                <a:latin typeface="Calibri"/>
                <a:ea typeface="Calibri"/>
                <a:cs typeface="B Nazanin"/>
              </a:rPr>
              <a:t>حد اقل 30 درصد فضای آزمایشگاه جهت تردد و انجام کارها خالی باشد مشروط بر آنکه پرسنل آزمایشگاه دارای اتاق کار جداگانه باشند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dirty="0" smtClean="0">
                <a:latin typeface="Calibri"/>
                <a:ea typeface="Calibri"/>
                <a:cs typeface="B Nazanin"/>
              </a:rPr>
              <a:t>دارای هود آزمایشگاهی با امکانات لازم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dirty="0" smtClean="0">
                <a:latin typeface="Calibri"/>
                <a:ea typeface="Calibri"/>
                <a:cs typeface="B Nazanin"/>
              </a:rPr>
              <a:t>تهویه آزمایشگاه باید مناسب باشد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800100" indent="-342900" algn="r" rtl="1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dirty="0" smtClean="0">
                <a:latin typeface="Calibri"/>
                <a:ea typeface="Calibri"/>
                <a:cs typeface="B Nazanin"/>
              </a:rPr>
              <a:t>دارای کابینت و میز کار با روکش مناسب ضد اسید و ضد حریق باشد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457200" algn="r" rtl="1">
              <a:lnSpc>
                <a:spcPct val="150000"/>
              </a:lnSpc>
              <a:spcAft>
                <a:spcPts val="1000"/>
              </a:spcAft>
            </a:pPr>
            <a:r>
              <a:rPr lang="en-US" dirty="0" smtClean="0">
                <a:latin typeface="Calibri"/>
                <a:ea typeface="Calibri"/>
                <a:cs typeface="B Nazanin"/>
              </a:rPr>
              <a:t> </a:t>
            </a:r>
            <a:endParaRPr lang="en-US" sz="1100" dirty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9882" y="642918"/>
            <a:ext cx="2565126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dirty="0" smtClean="0">
                <a:latin typeface="Calibri"/>
                <a:ea typeface="Calibri"/>
                <a:cs typeface="B Koodak" pitchFamily="2" charset="-78"/>
              </a:rPr>
              <a:t>ویژگی آزمایشگاهها</a:t>
            </a:r>
            <a:endParaRPr lang="en-US" sz="2800" dirty="0" smtClean="0">
              <a:latin typeface="Calibri"/>
              <a:ea typeface="Calibri"/>
              <a:cs typeface="B Koodak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1643050"/>
            <a:ext cx="742955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fa-I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 دارای لوله کشی آب سرد و گرم و ظرفشویی باشد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fa-I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 دیوارها، کف، درب و پنجره با ضوابط استاندارد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iso 17025</a:t>
            </a:r>
            <a:r>
              <a:rPr kumimoji="0" lang="fa-I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 منطبق باشد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fa-I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 پیشبینی لازم جهت اطفاء حریق صورت گرفته باشد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fa-I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 مجهز به وسایل کمک های اولیه باشد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fa-IR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باید دارای محل مشخص جهت نگهداری نمونه شاهد باشد</a:t>
            </a:r>
            <a:endParaRPr lang="en-US" dirty="0" smtClean="0"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 دستگاههای درون آزمایشگاه باید کالیبره و برچسب کالیبره باشند</a:t>
            </a:r>
            <a:endParaRPr lang="en-US" dirty="0" smtClean="0">
              <a:latin typeface="Calibri" pitchFamily="34" charset="0"/>
              <a:ea typeface="Calibri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3240" y="1071546"/>
            <a:ext cx="2565126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dirty="0" smtClean="0">
                <a:latin typeface="Calibri"/>
                <a:ea typeface="Calibri"/>
                <a:cs typeface="B Koodak" pitchFamily="2" charset="-78"/>
              </a:rPr>
              <a:t>ویژگی آزمایشگاهها</a:t>
            </a:r>
            <a:endParaRPr lang="en-US" sz="2800" dirty="0" smtClean="0">
              <a:latin typeface="Calibri"/>
              <a:ea typeface="Calibri"/>
              <a:cs typeface="B Koodak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2910" y="2285992"/>
            <a:ext cx="8216922" cy="2936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 rtl="1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dirty="0" smtClean="0">
                <a:latin typeface="Calibri"/>
                <a:ea typeface="Calibri"/>
                <a:cs typeface="B Nazanin"/>
              </a:rPr>
              <a:t>روشهای آزمایش و جزوات استاندارهای محصول باید در آزمایشگاه موجود باشد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457200" algn="r" rtl="1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dirty="0" smtClean="0">
                <a:latin typeface="Calibri"/>
                <a:ea typeface="Calibri"/>
                <a:cs typeface="B Nazanin"/>
              </a:rPr>
              <a:t>نتایج آزمون های فیزیکی و شیمیایی باید به صورت روزانه در دفاتر مخصوص ثبت و کد گذاری شده باشد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marL="457200" algn="r" rtl="1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dirty="0" smtClean="0">
                <a:latin typeface="Calibri"/>
                <a:ea typeface="Calibri"/>
                <a:cs typeface="B Nazanin"/>
              </a:rPr>
              <a:t>در واحد هایی که آزمایشگاه داخل کارخانه می باشد بایستی فضای کافی برای نگهداری اسناد و نمونها را داشته باشند</a:t>
            </a:r>
          </a:p>
          <a:p>
            <a:pPr marL="457200" algn="r" rtl="1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dirty="0" smtClean="0">
                <a:latin typeface="Calibri"/>
                <a:ea typeface="Calibri"/>
                <a:cs typeface="B Nazanin"/>
              </a:rPr>
              <a:t>مسیر کارکنان نباید به نحوی باشد که برای نمونه برداری یا استراحت از محیط های آلوده عبور کنند</a:t>
            </a:r>
            <a:endParaRPr lang="en-US" dirty="0" smtClean="0">
              <a:latin typeface="Calibri"/>
              <a:ea typeface="Calibri"/>
              <a:cs typeface="B Nazanin"/>
            </a:endParaRPr>
          </a:p>
          <a:p>
            <a:pPr marL="457200" algn="r" rtl="1">
              <a:lnSpc>
                <a:spcPct val="150000"/>
              </a:lnSpc>
              <a:spcAft>
                <a:spcPts val="1000"/>
              </a:spcAft>
            </a:pPr>
            <a:endParaRPr lang="en-US" sz="1100" dirty="0" smtClean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fa-IR" sz="8800" b="1" dirty="0" smtClean="0">
                <a:cs typeface="B Mitra" pitchFamily="2" charset="-78"/>
              </a:rPr>
              <a:t>  پایان</a:t>
            </a:r>
            <a:endParaRPr lang="en-US" sz="8800" b="1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0" y="1285860"/>
            <a:ext cx="5643602" cy="1357322"/>
          </a:xfrm>
        </p:spPr>
        <p:txBody>
          <a:bodyPr>
            <a:noAutofit/>
          </a:bodyPr>
          <a:lstStyle/>
          <a:p>
            <a:pPr lvl="0" algn="ctr"/>
            <a:r>
              <a:rPr lang="fa-IR" sz="3800" dirty="0" smtClean="0">
                <a:cs typeface="B Koodak" pitchFamily="2" charset="-78"/>
              </a:rPr>
              <a:t>وسایل و ملزوات مصرفی پزشکی </a:t>
            </a:r>
            <a:br>
              <a:rPr lang="fa-IR" sz="3800" dirty="0" smtClean="0">
                <a:cs typeface="B Koodak" pitchFamily="2" charset="-78"/>
              </a:rPr>
            </a:br>
            <a:r>
              <a:rPr lang="fa-IR" sz="3800" dirty="0" smtClean="0">
                <a:cs typeface="B Koodak" pitchFamily="2" charset="-78"/>
              </a:rPr>
              <a:t>یکبار مصرف</a:t>
            </a:r>
            <a:endParaRPr lang="en-US" sz="3800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428860" y="2968923"/>
            <a:ext cx="6000728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وسایلی که یکبار قابلیت استفاده داشته باشند.</a:t>
            </a:r>
          </a:p>
          <a:p>
            <a:pPr marL="457200" marR="0" lvl="0" indent="-457200" algn="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استفاده مجدد برای همان شخص نیز مجاز نمی باشد</a:t>
            </a:r>
          </a:p>
          <a:p>
            <a:pPr marL="457200" lvl="0" indent="-457200" algn="r" rtl="1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fa-IR" sz="2000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پس از استفاده می بایست امحا گردد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857388"/>
          </a:xfrm>
        </p:spPr>
        <p:txBody>
          <a:bodyPr>
            <a:normAutofit/>
          </a:bodyPr>
          <a:lstStyle/>
          <a:p>
            <a:pPr lvl="0" algn="ctr"/>
            <a:r>
              <a:rPr lang="fa-IR" sz="3600" dirty="0" smtClean="0">
                <a:latin typeface="Calibri"/>
                <a:ea typeface="Calibri"/>
                <a:cs typeface="B Koodak" pitchFamily="2" charset="-78"/>
              </a:rPr>
              <a:t>حد اقل ضوابط تاسیس و بهره برداری </a:t>
            </a:r>
            <a:br>
              <a:rPr lang="fa-IR" sz="3600" dirty="0" smtClean="0">
                <a:latin typeface="Calibri"/>
                <a:ea typeface="Calibri"/>
                <a:cs typeface="B Koodak" pitchFamily="2" charset="-78"/>
              </a:rPr>
            </a:br>
            <a:r>
              <a:rPr lang="fa-IR" sz="3600" dirty="0" smtClean="0">
                <a:latin typeface="Calibri"/>
                <a:ea typeface="Calibri"/>
                <a:cs typeface="B Koodak" pitchFamily="2" charset="-78"/>
              </a:rPr>
              <a:t>واحد های تولیدی</a:t>
            </a:r>
            <a:r>
              <a:rPr sz="3600" dirty="0" smtClean="0">
                <a:latin typeface="Calibri"/>
                <a:ea typeface="Calibri"/>
                <a:cs typeface="B Lotus"/>
              </a:rPr>
              <a:t/>
            </a:r>
            <a:br>
              <a:rPr sz="3600" dirty="0" smtClean="0">
                <a:latin typeface="Calibri"/>
                <a:ea typeface="Calibri"/>
                <a:cs typeface="B Lotus"/>
              </a:rPr>
            </a:b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4539749" y="2089184"/>
            <a:ext cx="37096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dirty="0">
                <a:latin typeface="Calibri"/>
                <a:ea typeface="Calibri"/>
                <a:cs typeface="B Yekan" pitchFamily="2" charset="-78"/>
              </a:rPr>
              <a:t>ویژگی های محل اجرای طرح</a:t>
            </a:r>
            <a:endParaRPr lang="en-US" sz="2800" dirty="0">
              <a:latin typeface="Calibri"/>
              <a:ea typeface="Calibri"/>
              <a:cs typeface="B Yeka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2809070"/>
            <a:ext cx="778674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500" dirty="0">
                <a:latin typeface="Calibri"/>
                <a:ea typeface="Calibri"/>
                <a:cs typeface="B Nazanin"/>
              </a:rPr>
              <a:t>فواصل مرکز آلوده کننده تا واحد های تولید </a:t>
            </a:r>
            <a:r>
              <a:rPr lang="fa-IR" sz="2500" dirty="0" smtClean="0">
                <a:latin typeface="Calibri"/>
                <a:ea typeface="Calibri"/>
                <a:cs typeface="B Nazanin"/>
              </a:rPr>
              <a:t>تجهیزات </a:t>
            </a:r>
            <a:r>
              <a:rPr lang="fa-IR" sz="2500" dirty="0">
                <a:latin typeface="Calibri"/>
                <a:ea typeface="Calibri"/>
                <a:cs typeface="B Nazanin"/>
              </a:rPr>
              <a:t>پزشکی</a:t>
            </a:r>
            <a:endParaRPr lang="en-US" sz="2500" dirty="0"/>
          </a:p>
        </p:txBody>
      </p:sp>
      <p:sp>
        <p:nvSpPr>
          <p:cNvPr id="5" name="Rectangle 4"/>
          <p:cNvSpPr/>
          <p:nvPr/>
        </p:nvSpPr>
        <p:spPr>
          <a:xfrm>
            <a:off x="428597" y="3441846"/>
            <a:ext cx="8072493" cy="1456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  <a:buFont typeface="Times New Roman"/>
              <a:buChar char="-"/>
            </a:pPr>
            <a:r>
              <a:rPr lang="fa-IR" dirty="0">
                <a:latin typeface="Calibri"/>
                <a:ea typeface="Calibri"/>
                <a:cs typeface="B Nazanin"/>
              </a:rPr>
              <a:t>تا کارخانه سیمان 3000 متر</a:t>
            </a:r>
            <a:endParaRPr lang="en-US" sz="1100" dirty="0" smtClean="0">
              <a:latin typeface="Calibri"/>
              <a:ea typeface="Calibri"/>
              <a:cs typeface="B Lotus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  <a:buFont typeface="Times New Roman"/>
              <a:buChar char="-"/>
            </a:pPr>
            <a:r>
              <a:rPr lang="fa-IR" dirty="0" smtClean="0">
                <a:latin typeface="Calibri"/>
                <a:ea typeface="Calibri"/>
                <a:cs typeface="B Nazanin"/>
              </a:rPr>
              <a:t>تا </a:t>
            </a:r>
            <a:r>
              <a:rPr lang="fa-IR" dirty="0">
                <a:latin typeface="Calibri"/>
                <a:ea typeface="Calibri"/>
                <a:cs typeface="B Nazanin"/>
              </a:rPr>
              <a:t>آلوده کننده های درجه 2 (ریخته </a:t>
            </a:r>
            <a:r>
              <a:rPr lang="fa-IR" dirty="0" smtClean="0">
                <a:latin typeface="Calibri"/>
                <a:ea typeface="Calibri"/>
                <a:cs typeface="B Nazanin"/>
              </a:rPr>
              <a:t>گری . </a:t>
            </a:r>
            <a:r>
              <a:rPr lang="fa-IR" dirty="0">
                <a:latin typeface="Calibri"/>
                <a:ea typeface="Calibri"/>
                <a:cs typeface="B Nazanin"/>
              </a:rPr>
              <a:t>موزاییک و </a:t>
            </a:r>
            <a:r>
              <a:rPr lang="fa-IR" dirty="0" smtClean="0">
                <a:latin typeface="Calibri"/>
                <a:ea typeface="Calibri"/>
                <a:cs typeface="B Nazanin"/>
              </a:rPr>
              <a:t>سرامیک . گورستان . کشتارگاه </a:t>
            </a:r>
            <a:r>
              <a:rPr lang="fa-IR" dirty="0">
                <a:latin typeface="Calibri"/>
                <a:ea typeface="Calibri"/>
                <a:cs typeface="B Nazanin"/>
              </a:rPr>
              <a:t>های صنعتی </a:t>
            </a:r>
            <a:r>
              <a:rPr lang="fa-IR" dirty="0" smtClean="0">
                <a:latin typeface="Calibri"/>
                <a:ea typeface="Calibri"/>
                <a:cs typeface="B Nazanin"/>
              </a:rPr>
              <a:t>) 350 متر</a:t>
            </a:r>
          </a:p>
          <a:p>
            <a:pPr algn="r" rtl="1"/>
            <a:r>
              <a:rPr lang="fa-IR" dirty="0" smtClean="0">
                <a:latin typeface="Calibri"/>
                <a:ea typeface="Calibri"/>
                <a:cs typeface="B Nazanin"/>
              </a:rPr>
              <a:t>-     تا روستا ها که در آن نگهداری دام صورت می گیرد 500 متر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28662" y="1220774"/>
            <a:ext cx="714378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2400" dirty="0">
                <a:cs typeface="B Nazanin" pitchFamily="2" charset="-78"/>
              </a:rPr>
              <a:t>در صورت اینکه تولید کننده با نصب سیستم های پیشرفته فیلتراسیون اثبات کند ریسک مسائل زیست محیطی ناچیز یا در حد مجاز میباشد فواصل به نصف کاهش میابد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0100" y="3585993"/>
            <a:ext cx="7715304" cy="1027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justLow" rtl="1">
              <a:lnSpc>
                <a:spcPct val="150000"/>
              </a:lnSpc>
              <a:spcAft>
                <a:spcPts val="1000"/>
              </a:spcAft>
            </a:pPr>
            <a:r>
              <a:rPr lang="fa-IR" sz="2400" dirty="0" smtClean="0">
                <a:cs typeface="B Nazanin" pitchFamily="2" charset="-78"/>
              </a:rPr>
              <a:t>اجرای </a:t>
            </a:r>
            <a:r>
              <a:rPr lang="fa-IR" sz="2400" dirty="0">
                <a:cs typeface="B Nazanin" pitchFamily="2" charset="-78"/>
              </a:rPr>
              <a:t>قوانین زیست </a:t>
            </a:r>
            <a:r>
              <a:rPr lang="fa-IR" sz="2400" dirty="0" smtClean="0">
                <a:cs typeface="B Nazanin" pitchFamily="2" charset="-78"/>
              </a:rPr>
              <a:t>محیطی </a:t>
            </a:r>
            <a:r>
              <a:rPr lang="fa-IR" dirty="0" smtClean="0">
                <a:cs typeface="B Nazanin" pitchFamily="2" charset="-78"/>
              </a:rPr>
              <a:t>(بر </a:t>
            </a:r>
            <a:r>
              <a:rPr lang="fa-IR" dirty="0">
                <a:cs typeface="B Nazanin" pitchFamily="2" charset="-78"/>
              </a:rPr>
              <a:t>اساس مواد 10 و 11 قانون </a:t>
            </a:r>
            <a:r>
              <a:rPr lang="fa-IR" dirty="0" smtClean="0">
                <a:cs typeface="B Nazanin" pitchFamily="2" charset="-78"/>
              </a:rPr>
              <a:t>بهسازی محیط زیست، </a:t>
            </a:r>
            <a:r>
              <a:rPr lang="fa-IR" dirty="0">
                <a:cs typeface="B Nazanin" pitchFamily="2" charset="-78"/>
              </a:rPr>
              <a:t>کارخانه باید از آلوده نمودن آب </a:t>
            </a:r>
            <a:r>
              <a:rPr lang="fa-IR" dirty="0" smtClean="0">
                <a:cs typeface="B Nazanin" pitchFamily="2" charset="-78"/>
              </a:rPr>
              <a:t>و هوا، فاضلاب سرو </a:t>
            </a:r>
            <a:r>
              <a:rPr lang="fa-IR" dirty="0">
                <a:cs typeface="B Nazanin" pitchFamily="2" charset="-78"/>
              </a:rPr>
              <a:t>صدا بیش از مقدار مجاز جلوگیری کند)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472518" cy="10001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4400" dirty="0" smtClean="0">
                <a:latin typeface="Calibri"/>
                <a:ea typeface="Calibri"/>
                <a:cs typeface="B Koodak" pitchFamily="2" charset="-78"/>
              </a:rPr>
              <a:t>محوطه کارخانه</a:t>
            </a:r>
            <a:endParaRPr lang="en-US" sz="4400" dirty="0">
              <a:cs typeface="B Koodak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1537" y="1857364"/>
            <a:ext cx="7858181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r" rtl="1">
              <a:lnSpc>
                <a:spcPct val="150000"/>
              </a:lnSpc>
              <a:spcAft>
                <a:spcPts val="1000"/>
              </a:spcAft>
            </a:pPr>
            <a:endParaRPr lang="en-US" dirty="0" smtClean="0">
              <a:latin typeface="Calibri"/>
              <a:ea typeface="Calibri"/>
              <a:cs typeface="B Nazanin" pitchFamily="2" charset="-78"/>
            </a:endParaRPr>
          </a:p>
          <a:p>
            <a:pPr marL="685800" algn="r" rtl="1">
              <a:lnSpc>
                <a:spcPct val="20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fa-IR" dirty="0" smtClean="0">
                <a:latin typeface="Calibri"/>
                <a:ea typeface="Calibri"/>
                <a:cs typeface="B Nazanin" pitchFamily="2" charset="-78"/>
              </a:rPr>
              <a:t> خیابان ها و پیاده رو ها و محل های عبور و مرور داخل محوطه کارخانه باید با اسفالت یا پوشش مناسب پوشیده و شیب آن بنحوی باشد که باعث تجمع آب نگردد</a:t>
            </a:r>
            <a:endParaRPr lang="en-US" dirty="0" smtClean="0">
              <a:latin typeface="Calibri"/>
              <a:ea typeface="Calibri"/>
              <a:cs typeface="B Nazanin" pitchFamily="2" charset="-78"/>
            </a:endParaRPr>
          </a:p>
          <a:p>
            <a:pPr marL="685800" algn="r" rtl="1">
              <a:lnSpc>
                <a:spcPct val="20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fa-IR" dirty="0" smtClean="0">
                <a:latin typeface="Calibri"/>
                <a:ea typeface="Calibri"/>
                <a:cs typeface="B Nazanin" pitchFamily="2" charset="-78"/>
              </a:rPr>
              <a:t> جاده خارجی کارخانه باید با اسفالت یا پوشش مناسب پوشیده شود (جلوگیری از ورود گل و خاک به داخل کارخانه)</a:t>
            </a:r>
            <a:endParaRPr lang="en-US" dirty="0" smtClean="0">
              <a:latin typeface="Calibri"/>
              <a:ea typeface="Calibri"/>
              <a:cs typeface="B Nazanin" pitchFamily="2" charset="-78"/>
            </a:endParaRPr>
          </a:p>
          <a:p>
            <a:pPr marL="685800" algn="r" rtl="1">
              <a:lnSpc>
                <a:spcPct val="20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fa-IR" dirty="0" smtClean="0">
                <a:latin typeface="Calibri"/>
                <a:ea typeface="Calibri"/>
                <a:cs typeface="B Nazanin" pitchFamily="2" charset="-78"/>
              </a:rPr>
              <a:t> محوطه کارخانه باید عاری از مواد زاید، زباله، علف های هرز و مواد غیر مفید دیگر باشد</a:t>
            </a:r>
            <a:br>
              <a:rPr lang="fa-IR" dirty="0" smtClean="0">
                <a:latin typeface="Calibri"/>
                <a:ea typeface="Calibri"/>
                <a:cs typeface="B Nazanin" pitchFamily="2" charset="-78"/>
              </a:rPr>
            </a:br>
            <a:r>
              <a:rPr lang="fa-IR" dirty="0" smtClean="0">
                <a:latin typeface="Calibri"/>
                <a:ea typeface="Calibri"/>
                <a:cs typeface="B Nazanin" pitchFamily="2" charset="-78"/>
              </a:rPr>
              <a:t>(تجمع حشرات و سایرحیوانات)</a:t>
            </a:r>
            <a:endParaRPr lang="en-US" dirty="0" smtClean="0">
              <a:latin typeface="Calibri"/>
              <a:ea typeface="Calibri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81040"/>
            <a:ext cx="8229600" cy="12192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4400" dirty="0" smtClean="0">
                <a:latin typeface="Calibri"/>
                <a:ea typeface="Calibri"/>
                <a:cs typeface="B Koodak" pitchFamily="2" charset="-78"/>
              </a:rPr>
              <a:t>محوطه کارخانه</a:t>
            </a:r>
            <a:endParaRPr lang="en-US" sz="4400" dirty="0">
              <a:cs typeface="B Koodak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2071678"/>
            <a:ext cx="7286644" cy="136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fa-IR" dirty="0" smtClean="0">
                <a:latin typeface="Calibri"/>
                <a:ea typeface="Calibri"/>
                <a:cs typeface="B Nazanin" pitchFamily="2" charset="-78"/>
              </a:rPr>
              <a:t> فضای سبز در مجاورت سالن تولید نباشد و میبایست در کنار بخش های رفاهی و یا اداری باشد</a:t>
            </a:r>
            <a:br>
              <a:rPr lang="fa-IR" dirty="0" smtClean="0">
                <a:latin typeface="Calibri"/>
                <a:ea typeface="Calibri"/>
                <a:cs typeface="B Nazanin" pitchFamily="2" charset="-78"/>
              </a:rPr>
            </a:br>
            <a:r>
              <a:rPr lang="fa-IR" sz="1600" dirty="0" smtClean="0">
                <a:latin typeface="Calibri"/>
                <a:ea typeface="Calibri"/>
                <a:cs typeface="B Nazanin" pitchFamily="2" charset="-78"/>
              </a:rPr>
              <a:t>(نماز خانه -رستوران-کتابخانه)</a:t>
            </a:r>
            <a:endParaRPr lang="en-US" sz="1600" dirty="0" smtClean="0">
              <a:latin typeface="Calibri"/>
              <a:ea typeface="Calibri"/>
              <a:cs typeface="B Nazanin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fa-IR" dirty="0" smtClean="0">
                <a:latin typeface="Calibri"/>
                <a:ea typeface="Calibri"/>
                <a:cs typeface="B Nazanin" pitchFamily="2" charset="-78"/>
              </a:rPr>
              <a:t> در تعیین محل تاسیسات فاضلاب شیب زمین در نظر گرفته شود</a:t>
            </a:r>
            <a:r>
              <a:rPr lang="en-US" dirty="0" smtClean="0">
                <a:latin typeface="Calibri"/>
                <a:ea typeface="Calibri"/>
                <a:cs typeface="B Nazanin" pitchFamily="2" charset="-78"/>
              </a:rPr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857224" y="3571876"/>
            <a:ext cx="800105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r" rtl="1">
              <a:lnSpc>
                <a:spcPct val="20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fa-IR" dirty="0" smtClean="0">
                <a:latin typeface="Calibri"/>
                <a:ea typeface="Calibri"/>
                <a:cs typeface="B Nazanin" pitchFamily="2" charset="-78"/>
              </a:rPr>
              <a:t> تجمع اتومبیل ها در خارج از کارخانه و یا قرار گیری آن در محوطه ای مشخص (پارکینگ)</a:t>
            </a:r>
            <a:endParaRPr lang="en-US" dirty="0" smtClean="0">
              <a:latin typeface="Calibri"/>
              <a:ea typeface="Calibri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71604" y="782405"/>
            <a:ext cx="66736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360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alibri"/>
                <a:ea typeface="Calibri"/>
                <a:cs typeface="B Koodak" pitchFamily="2" charset="-78"/>
              </a:rPr>
              <a:t>شرایط فنی و بهداشتی سالن تولید و بسته بندی</a:t>
            </a:r>
            <a:endParaRPr lang="en-US" sz="3600" spc="-10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Calibri"/>
              <a:ea typeface="Calibri"/>
              <a:cs typeface="B Koodak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14942" y="1571612"/>
            <a:ext cx="3143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2800" i="1" dirty="0" smtClean="0">
                <a:latin typeface="Calibri"/>
                <a:ea typeface="Calibri"/>
                <a:cs typeface="B Koodak" pitchFamily="2" charset="-78"/>
              </a:rPr>
              <a:t> </a:t>
            </a:r>
            <a:r>
              <a:rPr lang="fa-IR" sz="2400" i="1" dirty="0" smtClean="0">
                <a:latin typeface="Calibri"/>
                <a:ea typeface="Calibri"/>
                <a:cs typeface="B Koodak" pitchFamily="2" charset="-78"/>
              </a:rPr>
              <a:t>ورودی سالن تولید</a:t>
            </a:r>
            <a:endParaRPr lang="en-US" sz="2400" i="1" dirty="0">
              <a:cs typeface="B Koodak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8662" y="2285992"/>
            <a:ext cx="7572428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Low" rtl="1">
              <a:lnSpc>
                <a:spcPct val="200000"/>
              </a:lnSpc>
              <a:spcAft>
                <a:spcPts val="1000"/>
              </a:spcAft>
            </a:pPr>
            <a:r>
              <a:rPr lang="fa-IR" dirty="0" smtClean="0">
                <a:latin typeface="Calibri"/>
                <a:ea typeface="Calibri"/>
                <a:cs typeface="B Nazanin" pitchFamily="2" charset="-78"/>
              </a:rPr>
              <a:t>در های سال تولید صاف و یکنواخت بوده (راحتی تمیز کردن)، به صورت خودکار بسته شود، با آرنج به طرف داخل باز شود</a:t>
            </a:r>
            <a:endParaRPr lang="en-US" dirty="0" smtClean="0">
              <a:latin typeface="Calibri"/>
              <a:ea typeface="Calibri"/>
              <a:cs typeface="B Nazanin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000232" y="4357694"/>
            <a:ext cx="6429420" cy="1143008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a-IR" sz="2800" b="0" i="1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alibri"/>
                <a:ea typeface="Calibri"/>
                <a:cs typeface="B Koodak" pitchFamily="2" charset="-78"/>
              </a:rPr>
              <a:t> </a:t>
            </a:r>
            <a:r>
              <a:rPr lang="fa-IR" sz="2400" i="1" dirty="0" smtClean="0">
                <a:latin typeface="Calibri"/>
                <a:ea typeface="Calibri"/>
                <a:cs typeface="B Koodak" pitchFamily="2" charset="-78"/>
              </a:rPr>
              <a:t>فضای مورد نیاز در سالن تولید و بسته بندی</a:t>
            </a:r>
            <a:r>
              <a:rPr kumimoji="0" lang="fa-IR" sz="2800" b="0" i="1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alibri"/>
                <a:ea typeface="Calibri"/>
                <a:cs typeface="B Koodak" pitchFamily="2" charset="-78"/>
              </a:rPr>
              <a:t/>
            </a:r>
            <a:br>
              <a:rPr kumimoji="0" lang="fa-IR" sz="2800" b="0" i="1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alibri"/>
                <a:ea typeface="Calibri"/>
                <a:cs typeface="B Koodak" pitchFamily="2" charset="-78"/>
              </a:rPr>
            </a:br>
            <a:endParaRPr kumimoji="0" lang="en-US" sz="28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B Koodak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00101" y="5214950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r" rtl="1">
              <a:lnSpc>
                <a:spcPct val="150000"/>
              </a:lnSpc>
              <a:spcAft>
                <a:spcPts val="1000"/>
              </a:spcAft>
            </a:pPr>
            <a:r>
              <a:rPr lang="fa-IR" dirty="0" smtClean="0">
                <a:latin typeface="Calibri"/>
                <a:ea typeface="Calibri"/>
                <a:cs typeface="B Nazanin"/>
              </a:rPr>
              <a:t>فضای اشغال شده توسط ماشین آلات حد اکثر %50-40 با احتساب 1 متر فضای خالی از حداقل دو طرف دستکاه.</a:t>
            </a:r>
            <a:endParaRPr lang="en-US" sz="1100" dirty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769</TotalTime>
  <Words>2058</Words>
  <Application>Microsoft Office PowerPoint</Application>
  <PresentationFormat>On-screen Show (4:3)</PresentationFormat>
  <Paragraphs>197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Paper</vt:lpstr>
      <vt:lpstr>ضوابط gmp</vt:lpstr>
      <vt:lpstr>مقدمه</vt:lpstr>
      <vt:lpstr>Slide 3</vt:lpstr>
      <vt:lpstr>وسایل و ملزوات مصرفی پزشکی  یکبار مصرف</vt:lpstr>
      <vt:lpstr>حد اقل ضوابط تاسیس و بهره برداری  واحد های تولیدی </vt:lpstr>
      <vt:lpstr>Slide 6</vt:lpstr>
      <vt:lpstr>محوطه کارخانه</vt:lpstr>
      <vt:lpstr>محوطه کارخانه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  پایان</vt:lpstr>
    </vt:vector>
  </TitlesOfParts>
  <Company>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</dc:title>
  <dc:creator>DoubleUp</dc:creator>
  <cp:lastModifiedBy>m.soleimanifard</cp:lastModifiedBy>
  <cp:revision>111</cp:revision>
  <dcterms:created xsi:type="dcterms:W3CDTF">2011-09-14T08:35:03Z</dcterms:created>
  <dcterms:modified xsi:type="dcterms:W3CDTF">2014-02-01T06:00:32Z</dcterms:modified>
</cp:coreProperties>
</file>